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63" r:id="rId10"/>
    <p:sldId id="285" r:id="rId11"/>
    <p:sldId id="273" r:id="rId12"/>
    <p:sldId id="274" r:id="rId13"/>
    <p:sldId id="269" r:id="rId14"/>
    <p:sldId id="286" r:id="rId15"/>
    <p:sldId id="343" r:id="rId16"/>
    <p:sldId id="344" r:id="rId17"/>
    <p:sldId id="345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2" r:id="rId34"/>
    <p:sldId id="303" r:id="rId35"/>
    <p:sldId id="304" r:id="rId36"/>
    <p:sldId id="305" r:id="rId37"/>
    <p:sldId id="319" r:id="rId38"/>
    <p:sldId id="346" r:id="rId39"/>
    <p:sldId id="320" r:id="rId40"/>
    <p:sldId id="321" r:id="rId41"/>
    <p:sldId id="322" r:id="rId42"/>
    <p:sldId id="323" r:id="rId43"/>
    <p:sldId id="324" r:id="rId44"/>
    <p:sldId id="325" r:id="rId45"/>
    <p:sldId id="326" r:id="rId46"/>
    <p:sldId id="363" r:id="rId47"/>
    <p:sldId id="365" r:id="rId48"/>
    <p:sldId id="364" r:id="rId49"/>
    <p:sldId id="366" r:id="rId50"/>
    <p:sldId id="367" r:id="rId51"/>
    <p:sldId id="327" r:id="rId52"/>
    <p:sldId id="330" r:id="rId53"/>
    <p:sldId id="341" r:id="rId54"/>
    <p:sldId id="360" r:id="rId5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20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notesMaster" Target="notesMasters/notes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0EBF0A-DB7B-44FF-BC0C-65D21FA70658}" type="doc">
      <dgm:prSet loTypeId="urn:microsoft.com/office/officeart/2005/8/layout/hProcess9" loCatId="process" qsTypeId="urn:microsoft.com/office/officeart/2005/8/quickstyle/simple1" qsCatId="simple" csTypeId="urn:microsoft.com/office/officeart/2005/8/colors/colorful1#1" csCatId="colorful" phldr="1"/>
      <dgm:spPr/>
    </dgm:pt>
    <dgm:pt modelId="{1A571446-1770-467D-8BAC-2BCC990C1932}">
      <dgm:prSet phldrT="[Texto]"/>
      <dgm:spPr/>
      <dgm:t>
        <a:bodyPr/>
        <a:lstStyle/>
        <a:p>
          <a:r>
            <a:rPr lang="en-US" dirty="0" err="1" smtClean="0"/>
            <a:t>Concepção</a:t>
          </a:r>
          <a:endParaRPr lang="en-US" dirty="0"/>
        </a:p>
      </dgm:t>
    </dgm:pt>
    <dgm:pt modelId="{7A879197-9F4C-4631-B9F4-832AE4C378AD}" type="parTrans" cxnId="{FAE8EC91-A4E5-4874-9DE9-891B62FFBA97}">
      <dgm:prSet/>
      <dgm:spPr/>
      <dgm:t>
        <a:bodyPr/>
        <a:lstStyle/>
        <a:p>
          <a:endParaRPr lang="en-US"/>
        </a:p>
      </dgm:t>
    </dgm:pt>
    <dgm:pt modelId="{37DB1FF1-AFB6-421A-BEC3-DE6FA20F4202}" type="sibTrans" cxnId="{FAE8EC91-A4E5-4874-9DE9-891B62FFBA97}">
      <dgm:prSet/>
      <dgm:spPr/>
      <dgm:t>
        <a:bodyPr/>
        <a:lstStyle/>
        <a:p>
          <a:endParaRPr lang="en-US"/>
        </a:p>
      </dgm:t>
    </dgm:pt>
    <dgm:pt modelId="{DF4CDFEE-EE67-43B4-9E23-6CA342393E33}">
      <dgm:prSet phldrT="[Texto]"/>
      <dgm:spPr/>
      <dgm:t>
        <a:bodyPr/>
        <a:lstStyle/>
        <a:p>
          <a:r>
            <a:rPr lang="en-US" dirty="0" err="1" smtClean="0"/>
            <a:t>Levantamento</a:t>
          </a:r>
          <a:endParaRPr lang="en-US" dirty="0"/>
        </a:p>
      </dgm:t>
    </dgm:pt>
    <dgm:pt modelId="{61753DCC-B1A6-481A-8AF1-F8D933C9BE4F}" type="parTrans" cxnId="{A0F5A039-3F69-4F51-8739-A44055877FA0}">
      <dgm:prSet/>
      <dgm:spPr/>
      <dgm:t>
        <a:bodyPr/>
        <a:lstStyle/>
        <a:p>
          <a:endParaRPr lang="en-US"/>
        </a:p>
      </dgm:t>
    </dgm:pt>
    <dgm:pt modelId="{ADC08708-6D1A-4FA9-844D-E082CA790F3E}" type="sibTrans" cxnId="{A0F5A039-3F69-4F51-8739-A44055877FA0}">
      <dgm:prSet/>
      <dgm:spPr/>
      <dgm:t>
        <a:bodyPr/>
        <a:lstStyle/>
        <a:p>
          <a:endParaRPr lang="en-US"/>
        </a:p>
      </dgm:t>
    </dgm:pt>
    <dgm:pt modelId="{1AD34747-FFAA-443D-A28F-0038DA2D4D92}">
      <dgm:prSet phldrT="[Texto]"/>
      <dgm:spPr/>
      <dgm:t>
        <a:bodyPr/>
        <a:lstStyle/>
        <a:p>
          <a:r>
            <a:rPr lang="en-US" dirty="0" err="1" smtClean="0"/>
            <a:t>Elaboração</a:t>
          </a:r>
          <a:endParaRPr lang="en-US" dirty="0"/>
        </a:p>
      </dgm:t>
    </dgm:pt>
    <dgm:pt modelId="{F9E19CA7-1A66-4E06-A148-F525637072C1}" type="parTrans" cxnId="{7450E9C6-781A-4774-9E90-C12A80DE38DB}">
      <dgm:prSet/>
      <dgm:spPr/>
      <dgm:t>
        <a:bodyPr/>
        <a:lstStyle/>
        <a:p>
          <a:endParaRPr lang="en-US"/>
        </a:p>
      </dgm:t>
    </dgm:pt>
    <dgm:pt modelId="{435F205D-2033-4358-A07C-CD67618C1A51}" type="sibTrans" cxnId="{7450E9C6-781A-4774-9E90-C12A80DE38DB}">
      <dgm:prSet/>
      <dgm:spPr/>
      <dgm:t>
        <a:bodyPr/>
        <a:lstStyle/>
        <a:p>
          <a:endParaRPr lang="en-US"/>
        </a:p>
      </dgm:t>
    </dgm:pt>
    <dgm:pt modelId="{C5A98B95-DA18-4E8E-BB07-BF963D6CD92A}" type="pres">
      <dgm:prSet presAssocID="{1B0EBF0A-DB7B-44FF-BC0C-65D21FA70658}" presName="CompostProcess" presStyleCnt="0">
        <dgm:presLayoutVars>
          <dgm:dir/>
          <dgm:resizeHandles val="exact"/>
        </dgm:presLayoutVars>
      </dgm:prSet>
      <dgm:spPr/>
    </dgm:pt>
    <dgm:pt modelId="{878BDB3E-8709-495D-A413-505823C616BC}" type="pres">
      <dgm:prSet presAssocID="{1B0EBF0A-DB7B-44FF-BC0C-65D21FA70658}" presName="arrow" presStyleLbl="bgShp" presStyleIdx="0" presStyleCnt="1"/>
      <dgm:spPr/>
    </dgm:pt>
    <dgm:pt modelId="{C6F62BCD-90C2-4156-8E70-3D437915888C}" type="pres">
      <dgm:prSet presAssocID="{1B0EBF0A-DB7B-44FF-BC0C-65D21FA70658}" presName="linearProcess" presStyleCnt="0"/>
      <dgm:spPr/>
    </dgm:pt>
    <dgm:pt modelId="{EB35C87F-CDF4-4992-99D5-DD9BC9A96EE7}" type="pres">
      <dgm:prSet presAssocID="{1A571446-1770-467D-8BAC-2BCC990C1932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810E81-F39B-4827-8F59-7A42786726E2}" type="pres">
      <dgm:prSet presAssocID="{37DB1FF1-AFB6-421A-BEC3-DE6FA20F4202}" presName="sibTrans" presStyleCnt="0"/>
      <dgm:spPr/>
    </dgm:pt>
    <dgm:pt modelId="{4726BF41-5FE7-4FE1-B611-3CFF5273CE51}" type="pres">
      <dgm:prSet presAssocID="{DF4CDFEE-EE67-43B4-9E23-6CA342393E33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5EBE24-22C3-4445-801D-1C88119E3E28}" type="pres">
      <dgm:prSet presAssocID="{ADC08708-6D1A-4FA9-844D-E082CA790F3E}" presName="sibTrans" presStyleCnt="0"/>
      <dgm:spPr/>
    </dgm:pt>
    <dgm:pt modelId="{F4526A7E-E3A6-458D-A8A3-E0F02B3C283A}" type="pres">
      <dgm:prSet presAssocID="{1AD34747-FFAA-443D-A28F-0038DA2D4D92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DC02A9-6E68-41AD-A606-E0B56E9F3DD2}" type="presOf" srcId="{DF4CDFEE-EE67-43B4-9E23-6CA342393E33}" destId="{4726BF41-5FE7-4FE1-B611-3CFF5273CE51}" srcOrd="0" destOrd="0" presId="urn:microsoft.com/office/officeart/2005/8/layout/hProcess9"/>
    <dgm:cxn modelId="{39E2D9A4-00AE-405B-ADD2-3E96C4D44990}" type="presOf" srcId="{1A571446-1770-467D-8BAC-2BCC990C1932}" destId="{EB35C87F-CDF4-4992-99D5-DD9BC9A96EE7}" srcOrd="0" destOrd="0" presId="urn:microsoft.com/office/officeart/2005/8/layout/hProcess9"/>
    <dgm:cxn modelId="{E80B4264-3C63-44CE-8621-CB6A37C4DFDA}" type="presOf" srcId="{1B0EBF0A-DB7B-44FF-BC0C-65D21FA70658}" destId="{C5A98B95-DA18-4E8E-BB07-BF963D6CD92A}" srcOrd="0" destOrd="0" presId="urn:microsoft.com/office/officeart/2005/8/layout/hProcess9"/>
    <dgm:cxn modelId="{7450E9C6-781A-4774-9E90-C12A80DE38DB}" srcId="{1B0EBF0A-DB7B-44FF-BC0C-65D21FA70658}" destId="{1AD34747-FFAA-443D-A28F-0038DA2D4D92}" srcOrd="2" destOrd="0" parTransId="{F9E19CA7-1A66-4E06-A148-F525637072C1}" sibTransId="{435F205D-2033-4358-A07C-CD67618C1A51}"/>
    <dgm:cxn modelId="{FAE8EC91-A4E5-4874-9DE9-891B62FFBA97}" srcId="{1B0EBF0A-DB7B-44FF-BC0C-65D21FA70658}" destId="{1A571446-1770-467D-8BAC-2BCC990C1932}" srcOrd="0" destOrd="0" parTransId="{7A879197-9F4C-4631-B9F4-832AE4C378AD}" sibTransId="{37DB1FF1-AFB6-421A-BEC3-DE6FA20F4202}"/>
    <dgm:cxn modelId="{74952E45-2B1B-4390-A87F-E167ADA650D2}" type="presOf" srcId="{1AD34747-FFAA-443D-A28F-0038DA2D4D92}" destId="{F4526A7E-E3A6-458D-A8A3-E0F02B3C283A}" srcOrd="0" destOrd="0" presId="urn:microsoft.com/office/officeart/2005/8/layout/hProcess9"/>
    <dgm:cxn modelId="{A0F5A039-3F69-4F51-8739-A44055877FA0}" srcId="{1B0EBF0A-DB7B-44FF-BC0C-65D21FA70658}" destId="{DF4CDFEE-EE67-43B4-9E23-6CA342393E33}" srcOrd="1" destOrd="0" parTransId="{61753DCC-B1A6-481A-8AF1-F8D933C9BE4F}" sibTransId="{ADC08708-6D1A-4FA9-844D-E082CA790F3E}"/>
    <dgm:cxn modelId="{8458941C-3423-492E-A9CC-318DECB915FA}" type="presParOf" srcId="{C5A98B95-DA18-4E8E-BB07-BF963D6CD92A}" destId="{878BDB3E-8709-495D-A413-505823C616BC}" srcOrd="0" destOrd="0" presId="urn:microsoft.com/office/officeart/2005/8/layout/hProcess9"/>
    <dgm:cxn modelId="{EDC8115F-3E86-41FC-92BA-74D4EE3A20E2}" type="presParOf" srcId="{C5A98B95-DA18-4E8E-BB07-BF963D6CD92A}" destId="{C6F62BCD-90C2-4156-8E70-3D437915888C}" srcOrd="1" destOrd="0" presId="urn:microsoft.com/office/officeart/2005/8/layout/hProcess9"/>
    <dgm:cxn modelId="{AD49CFA7-CFC3-4495-8D8B-0F5F8AF2B394}" type="presParOf" srcId="{C6F62BCD-90C2-4156-8E70-3D437915888C}" destId="{EB35C87F-CDF4-4992-99D5-DD9BC9A96EE7}" srcOrd="0" destOrd="0" presId="urn:microsoft.com/office/officeart/2005/8/layout/hProcess9"/>
    <dgm:cxn modelId="{F9518C73-C0E2-44FD-B4D2-FD0E70F1561F}" type="presParOf" srcId="{C6F62BCD-90C2-4156-8E70-3D437915888C}" destId="{6E810E81-F39B-4827-8F59-7A42786726E2}" srcOrd="1" destOrd="0" presId="urn:microsoft.com/office/officeart/2005/8/layout/hProcess9"/>
    <dgm:cxn modelId="{F09F51B7-57FB-4208-9E97-A480D316F25F}" type="presParOf" srcId="{C6F62BCD-90C2-4156-8E70-3D437915888C}" destId="{4726BF41-5FE7-4FE1-B611-3CFF5273CE51}" srcOrd="2" destOrd="0" presId="urn:microsoft.com/office/officeart/2005/8/layout/hProcess9"/>
    <dgm:cxn modelId="{B308FD56-51CA-4B5E-BECC-1ED36A7019A2}" type="presParOf" srcId="{C6F62BCD-90C2-4156-8E70-3D437915888C}" destId="{985EBE24-22C3-4445-801D-1C88119E3E28}" srcOrd="3" destOrd="0" presId="urn:microsoft.com/office/officeart/2005/8/layout/hProcess9"/>
    <dgm:cxn modelId="{0288F8F9-AA82-4993-8835-3085D295D6B0}" type="presParOf" srcId="{C6F62BCD-90C2-4156-8E70-3D437915888C}" destId="{F4526A7E-E3A6-458D-A8A3-E0F02B3C283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3758AD-5D46-41E3-929E-B0B44A7786EC}" type="doc">
      <dgm:prSet loTypeId="urn:microsoft.com/office/officeart/2005/8/layout/process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4A34CDE-E142-4F2A-99C8-719CB8E66DEC}">
      <dgm:prSet phldrT="[Texto]"/>
      <dgm:spPr/>
      <dgm:t>
        <a:bodyPr/>
        <a:lstStyle/>
        <a:p>
          <a:r>
            <a:rPr lang="en-US" dirty="0" err="1" smtClean="0"/>
            <a:t>Planejamento</a:t>
          </a:r>
          <a:endParaRPr lang="en-US" dirty="0"/>
        </a:p>
      </dgm:t>
    </dgm:pt>
    <dgm:pt modelId="{325E1613-D0FD-40D2-81D0-56475BF074BA}" type="parTrans" cxnId="{B6DE1646-47CF-4D4E-9CB1-6210645ADF61}">
      <dgm:prSet/>
      <dgm:spPr/>
      <dgm:t>
        <a:bodyPr/>
        <a:lstStyle/>
        <a:p>
          <a:endParaRPr lang="en-US"/>
        </a:p>
      </dgm:t>
    </dgm:pt>
    <dgm:pt modelId="{DF45A593-3584-434C-B88B-C6741E152CE2}" type="sibTrans" cxnId="{B6DE1646-47CF-4D4E-9CB1-6210645ADF61}">
      <dgm:prSet/>
      <dgm:spPr/>
      <dgm:t>
        <a:bodyPr/>
        <a:lstStyle/>
        <a:p>
          <a:endParaRPr lang="en-US"/>
        </a:p>
      </dgm:t>
    </dgm:pt>
    <dgm:pt modelId="{7E8D4EC9-203E-41FC-A2B8-172C5A78FCF6}">
      <dgm:prSet phldrT="[Texto]"/>
      <dgm:spPr/>
      <dgm:t>
        <a:bodyPr/>
        <a:lstStyle/>
        <a:p>
          <a:r>
            <a:rPr lang="en-US" dirty="0" err="1" smtClean="0"/>
            <a:t>Execução</a:t>
          </a:r>
          <a:endParaRPr lang="en-US" dirty="0"/>
        </a:p>
      </dgm:t>
    </dgm:pt>
    <dgm:pt modelId="{DDA3D8C1-7384-4B25-8835-20828AE33BE2}" type="parTrans" cxnId="{79720C39-066D-4B59-B633-3DFF1C9455B6}">
      <dgm:prSet/>
      <dgm:spPr/>
      <dgm:t>
        <a:bodyPr/>
        <a:lstStyle/>
        <a:p>
          <a:endParaRPr lang="en-US"/>
        </a:p>
      </dgm:t>
    </dgm:pt>
    <dgm:pt modelId="{FFEB9C57-356D-4FF2-832E-B5AA369BE36E}" type="sibTrans" cxnId="{79720C39-066D-4B59-B633-3DFF1C9455B6}">
      <dgm:prSet/>
      <dgm:spPr/>
      <dgm:t>
        <a:bodyPr/>
        <a:lstStyle/>
        <a:p>
          <a:endParaRPr lang="en-US"/>
        </a:p>
      </dgm:t>
    </dgm:pt>
    <dgm:pt modelId="{84F81B1E-A895-4BAB-A553-C2F5F1C76DE9}">
      <dgm:prSet phldrT="[Texto]"/>
      <dgm:spPr/>
      <dgm:t>
        <a:bodyPr/>
        <a:lstStyle/>
        <a:p>
          <a:r>
            <a:rPr lang="en-US" dirty="0" err="1" smtClean="0"/>
            <a:t>Apresentação</a:t>
          </a:r>
          <a:endParaRPr lang="en-US" dirty="0"/>
        </a:p>
      </dgm:t>
    </dgm:pt>
    <dgm:pt modelId="{3D755ED3-D93F-4605-BBDF-D89123175FBC}" type="parTrans" cxnId="{EC86A47C-8E9B-425E-819A-983E34C0E0AE}">
      <dgm:prSet/>
      <dgm:spPr/>
      <dgm:t>
        <a:bodyPr/>
        <a:lstStyle/>
        <a:p>
          <a:endParaRPr lang="en-US"/>
        </a:p>
      </dgm:t>
    </dgm:pt>
    <dgm:pt modelId="{88656D4F-C00C-4C64-BB00-FDF6724D0D9D}" type="sibTrans" cxnId="{EC86A47C-8E9B-425E-819A-983E34C0E0AE}">
      <dgm:prSet/>
      <dgm:spPr/>
      <dgm:t>
        <a:bodyPr/>
        <a:lstStyle/>
        <a:p>
          <a:endParaRPr lang="en-US"/>
        </a:p>
      </dgm:t>
    </dgm:pt>
    <dgm:pt modelId="{132FEABA-1A8F-4948-AD26-5F76A35FF3EB}">
      <dgm:prSet phldrT="[Texto]"/>
      <dgm:spPr/>
      <dgm:t>
        <a:bodyPr/>
        <a:lstStyle/>
        <a:p>
          <a:r>
            <a:rPr lang="en-US" dirty="0" err="1" smtClean="0"/>
            <a:t>Encerramento</a:t>
          </a:r>
          <a:endParaRPr lang="en-US" dirty="0"/>
        </a:p>
      </dgm:t>
    </dgm:pt>
    <dgm:pt modelId="{DD5AD0FC-4D04-4540-BEE9-04CBFAC65A58}" type="parTrans" cxnId="{5B192CB4-0E0F-4396-B4FC-4D4E194031A7}">
      <dgm:prSet/>
      <dgm:spPr/>
      <dgm:t>
        <a:bodyPr/>
        <a:lstStyle/>
        <a:p>
          <a:endParaRPr lang="en-US"/>
        </a:p>
      </dgm:t>
    </dgm:pt>
    <dgm:pt modelId="{E9177DC7-B4EA-45D2-86E7-DABD5AB2BA12}" type="sibTrans" cxnId="{5B192CB4-0E0F-4396-B4FC-4D4E194031A7}">
      <dgm:prSet/>
      <dgm:spPr/>
      <dgm:t>
        <a:bodyPr/>
        <a:lstStyle/>
        <a:p>
          <a:endParaRPr lang="en-US"/>
        </a:p>
      </dgm:t>
    </dgm:pt>
    <dgm:pt modelId="{B266961D-A398-4978-B1E1-88AC09E937A1}" type="pres">
      <dgm:prSet presAssocID="{AA3758AD-5D46-41E3-929E-B0B44A7786E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8063E4-0F1E-4FFA-A7ED-CFADA5C6F502}" type="pres">
      <dgm:prSet presAssocID="{132FEABA-1A8F-4948-AD26-5F76A35FF3EB}" presName="boxAndChildren" presStyleCnt="0"/>
      <dgm:spPr/>
    </dgm:pt>
    <dgm:pt modelId="{0E71A7A2-4A86-49B5-BAAA-E4879501A025}" type="pres">
      <dgm:prSet presAssocID="{132FEABA-1A8F-4948-AD26-5F76A35FF3EB}" presName="parentTextBox" presStyleLbl="node1" presStyleIdx="0" presStyleCnt="4"/>
      <dgm:spPr/>
      <dgm:t>
        <a:bodyPr/>
        <a:lstStyle/>
        <a:p>
          <a:endParaRPr lang="en-US"/>
        </a:p>
      </dgm:t>
    </dgm:pt>
    <dgm:pt modelId="{859D6EF3-E217-469E-83EA-68082C9AB994}" type="pres">
      <dgm:prSet presAssocID="{FFEB9C57-356D-4FF2-832E-B5AA369BE36E}" presName="sp" presStyleCnt="0"/>
      <dgm:spPr/>
    </dgm:pt>
    <dgm:pt modelId="{D802C77B-9289-42A3-B1CB-283DE3AB22A2}" type="pres">
      <dgm:prSet presAssocID="{7E8D4EC9-203E-41FC-A2B8-172C5A78FCF6}" presName="arrowAndChildren" presStyleCnt="0"/>
      <dgm:spPr/>
    </dgm:pt>
    <dgm:pt modelId="{55759922-4F8A-4B90-97A1-DF3F7AC0E310}" type="pres">
      <dgm:prSet presAssocID="{7E8D4EC9-203E-41FC-A2B8-172C5A78FCF6}" presName="parentTextArrow" presStyleLbl="node1" presStyleIdx="1" presStyleCnt="4"/>
      <dgm:spPr/>
      <dgm:t>
        <a:bodyPr/>
        <a:lstStyle/>
        <a:p>
          <a:endParaRPr lang="en-US"/>
        </a:p>
      </dgm:t>
    </dgm:pt>
    <dgm:pt modelId="{86F89F8D-4FFC-41D2-92D3-F2DF5FBC630D}" type="pres">
      <dgm:prSet presAssocID="{88656D4F-C00C-4C64-BB00-FDF6724D0D9D}" presName="sp" presStyleCnt="0"/>
      <dgm:spPr/>
    </dgm:pt>
    <dgm:pt modelId="{69D4A203-F8D3-448E-9C2D-6E760F2E2DB8}" type="pres">
      <dgm:prSet presAssocID="{84F81B1E-A895-4BAB-A553-C2F5F1C76DE9}" presName="arrowAndChildren" presStyleCnt="0"/>
      <dgm:spPr/>
    </dgm:pt>
    <dgm:pt modelId="{2E788FCB-2EAB-47C0-8747-90CD2B3FEE03}" type="pres">
      <dgm:prSet presAssocID="{84F81B1E-A895-4BAB-A553-C2F5F1C76DE9}" presName="parentTextArrow" presStyleLbl="node1" presStyleIdx="2" presStyleCnt="4"/>
      <dgm:spPr/>
      <dgm:t>
        <a:bodyPr/>
        <a:lstStyle/>
        <a:p>
          <a:endParaRPr lang="en-US"/>
        </a:p>
      </dgm:t>
    </dgm:pt>
    <dgm:pt modelId="{D8C36F9E-2102-47FC-A171-F8F85708CB3F}" type="pres">
      <dgm:prSet presAssocID="{DF45A593-3584-434C-B88B-C6741E152CE2}" presName="sp" presStyleCnt="0"/>
      <dgm:spPr/>
    </dgm:pt>
    <dgm:pt modelId="{7559C590-E3F8-4371-BF43-1874416462AC}" type="pres">
      <dgm:prSet presAssocID="{64A34CDE-E142-4F2A-99C8-719CB8E66DEC}" presName="arrowAndChildren" presStyleCnt="0"/>
      <dgm:spPr/>
    </dgm:pt>
    <dgm:pt modelId="{5DAD0E26-8EFC-4CFF-8A3A-2AC92714920F}" type="pres">
      <dgm:prSet presAssocID="{64A34CDE-E142-4F2A-99C8-719CB8E66DEC}" presName="parentTextArrow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B6DE1646-47CF-4D4E-9CB1-6210645ADF61}" srcId="{AA3758AD-5D46-41E3-929E-B0B44A7786EC}" destId="{64A34CDE-E142-4F2A-99C8-719CB8E66DEC}" srcOrd="0" destOrd="0" parTransId="{325E1613-D0FD-40D2-81D0-56475BF074BA}" sibTransId="{DF45A593-3584-434C-B88B-C6741E152CE2}"/>
    <dgm:cxn modelId="{CCCBFFBB-0189-48A9-9561-2D78171CCCB4}" type="presOf" srcId="{AA3758AD-5D46-41E3-929E-B0B44A7786EC}" destId="{B266961D-A398-4978-B1E1-88AC09E937A1}" srcOrd="0" destOrd="0" presId="urn:microsoft.com/office/officeart/2005/8/layout/process4"/>
    <dgm:cxn modelId="{7B733A10-A95A-4520-BC55-4EF94040B6FD}" type="presOf" srcId="{84F81B1E-A895-4BAB-A553-C2F5F1C76DE9}" destId="{2E788FCB-2EAB-47C0-8747-90CD2B3FEE03}" srcOrd="0" destOrd="0" presId="urn:microsoft.com/office/officeart/2005/8/layout/process4"/>
    <dgm:cxn modelId="{5B192CB4-0E0F-4396-B4FC-4D4E194031A7}" srcId="{AA3758AD-5D46-41E3-929E-B0B44A7786EC}" destId="{132FEABA-1A8F-4948-AD26-5F76A35FF3EB}" srcOrd="3" destOrd="0" parTransId="{DD5AD0FC-4D04-4540-BEE9-04CBFAC65A58}" sibTransId="{E9177DC7-B4EA-45D2-86E7-DABD5AB2BA12}"/>
    <dgm:cxn modelId="{D7DFE676-E80D-45F0-8D69-534A19F553A1}" type="presOf" srcId="{64A34CDE-E142-4F2A-99C8-719CB8E66DEC}" destId="{5DAD0E26-8EFC-4CFF-8A3A-2AC92714920F}" srcOrd="0" destOrd="0" presId="urn:microsoft.com/office/officeart/2005/8/layout/process4"/>
    <dgm:cxn modelId="{EC86A47C-8E9B-425E-819A-983E34C0E0AE}" srcId="{AA3758AD-5D46-41E3-929E-B0B44A7786EC}" destId="{84F81B1E-A895-4BAB-A553-C2F5F1C76DE9}" srcOrd="1" destOrd="0" parTransId="{3D755ED3-D93F-4605-BBDF-D89123175FBC}" sibTransId="{88656D4F-C00C-4C64-BB00-FDF6724D0D9D}"/>
    <dgm:cxn modelId="{79720C39-066D-4B59-B633-3DFF1C9455B6}" srcId="{AA3758AD-5D46-41E3-929E-B0B44A7786EC}" destId="{7E8D4EC9-203E-41FC-A2B8-172C5A78FCF6}" srcOrd="2" destOrd="0" parTransId="{DDA3D8C1-7384-4B25-8835-20828AE33BE2}" sibTransId="{FFEB9C57-356D-4FF2-832E-B5AA369BE36E}"/>
    <dgm:cxn modelId="{FB0F5156-E0C8-4EC7-A82B-526C28D49A15}" type="presOf" srcId="{7E8D4EC9-203E-41FC-A2B8-172C5A78FCF6}" destId="{55759922-4F8A-4B90-97A1-DF3F7AC0E310}" srcOrd="0" destOrd="0" presId="urn:microsoft.com/office/officeart/2005/8/layout/process4"/>
    <dgm:cxn modelId="{BECAC1C2-E197-4595-9FB5-11826A635A3A}" type="presOf" srcId="{132FEABA-1A8F-4948-AD26-5F76A35FF3EB}" destId="{0E71A7A2-4A86-49B5-BAAA-E4879501A025}" srcOrd="0" destOrd="0" presId="urn:microsoft.com/office/officeart/2005/8/layout/process4"/>
    <dgm:cxn modelId="{4B4E104E-20CD-43DB-9346-A2CE91E2668A}" type="presParOf" srcId="{B266961D-A398-4978-B1E1-88AC09E937A1}" destId="{1E8063E4-0F1E-4FFA-A7ED-CFADA5C6F502}" srcOrd="0" destOrd="0" presId="urn:microsoft.com/office/officeart/2005/8/layout/process4"/>
    <dgm:cxn modelId="{02C9F654-64B2-4AAE-940C-1D461B97B0A4}" type="presParOf" srcId="{1E8063E4-0F1E-4FFA-A7ED-CFADA5C6F502}" destId="{0E71A7A2-4A86-49B5-BAAA-E4879501A025}" srcOrd="0" destOrd="0" presId="urn:microsoft.com/office/officeart/2005/8/layout/process4"/>
    <dgm:cxn modelId="{26B83E4F-C0B6-4848-8566-19E098512D3E}" type="presParOf" srcId="{B266961D-A398-4978-B1E1-88AC09E937A1}" destId="{859D6EF3-E217-469E-83EA-68082C9AB994}" srcOrd="1" destOrd="0" presId="urn:microsoft.com/office/officeart/2005/8/layout/process4"/>
    <dgm:cxn modelId="{02E8CC26-E34D-462E-85E8-6885E6D3DA4D}" type="presParOf" srcId="{B266961D-A398-4978-B1E1-88AC09E937A1}" destId="{D802C77B-9289-42A3-B1CB-283DE3AB22A2}" srcOrd="2" destOrd="0" presId="urn:microsoft.com/office/officeart/2005/8/layout/process4"/>
    <dgm:cxn modelId="{2EF19586-BB95-41EB-9C5E-2AF284E91F4A}" type="presParOf" srcId="{D802C77B-9289-42A3-B1CB-283DE3AB22A2}" destId="{55759922-4F8A-4B90-97A1-DF3F7AC0E310}" srcOrd="0" destOrd="0" presId="urn:microsoft.com/office/officeart/2005/8/layout/process4"/>
    <dgm:cxn modelId="{999B678C-087B-4615-8F7F-FA927664D801}" type="presParOf" srcId="{B266961D-A398-4978-B1E1-88AC09E937A1}" destId="{86F89F8D-4FFC-41D2-92D3-F2DF5FBC630D}" srcOrd="3" destOrd="0" presId="urn:microsoft.com/office/officeart/2005/8/layout/process4"/>
    <dgm:cxn modelId="{FF16A667-67B5-4D1C-817F-357964B2B624}" type="presParOf" srcId="{B266961D-A398-4978-B1E1-88AC09E937A1}" destId="{69D4A203-F8D3-448E-9C2D-6E760F2E2DB8}" srcOrd="4" destOrd="0" presId="urn:microsoft.com/office/officeart/2005/8/layout/process4"/>
    <dgm:cxn modelId="{D96740B8-8CC0-4663-8C05-57B216B7F284}" type="presParOf" srcId="{69D4A203-F8D3-448E-9C2D-6E760F2E2DB8}" destId="{2E788FCB-2EAB-47C0-8747-90CD2B3FEE03}" srcOrd="0" destOrd="0" presId="urn:microsoft.com/office/officeart/2005/8/layout/process4"/>
    <dgm:cxn modelId="{E4246ACB-7514-4BCE-A262-35005548A544}" type="presParOf" srcId="{B266961D-A398-4978-B1E1-88AC09E937A1}" destId="{D8C36F9E-2102-47FC-A171-F8F85708CB3F}" srcOrd="5" destOrd="0" presId="urn:microsoft.com/office/officeart/2005/8/layout/process4"/>
    <dgm:cxn modelId="{622EFB94-7CA8-4A1E-8075-4E29CA67DC9A}" type="presParOf" srcId="{B266961D-A398-4978-B1E1-88AC09E937A1}" destId="{7559C590-E3F8-4371-BF43-1874416462AC}" srcOrd="6" destOrd="0" presId="urn:microsoft.com/office/officeart/2005/8/layout/process4"/>
    <dgm:cxn modelId="{F2D8C028-C92B-4A8F-B8BE-14691769AC05}" type="presParOf" srcId="{7559C590-E3F8-4371-BF43-1874416462AC}" destId="{5DAD0E26-8EFC-4CFF-8A3A-2AC92714920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8BDB3E-8709-495D-A413-505823C616BC}">
      <dsp:nvSpPr>
        <dsp:cNvPr id="0" name=""/>
        <dsp:cNvSpPr/>
      </dsp:nvSpPr>
      <dsp:spPr>
        <a:xfrm>
          <a:off x="457199" y="0"/>
          <a:ext cx="5181600" cy="4064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35C87F-CDF4-4992-99D5-DD9BC9A96EE7}">
      <dsp:nvSpPr>
        <dsp:cNvPr id="0" name=""/>
        <dsp:cNvSpPr/>
      </dsp:nvSpPr>
      <dsp:spPr>
        <a:xfrm>
          <a:off x="218" y="1219199"/>
          <a:ext cx="1955852" cy="162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Concepção</a:t>
          </a:r>
          <a:endParaRPr lang="en-US" sz="2300" kern="1200" dirty="0"/>
        </a:p>
      </dsp:txBody>
      <dsp:txXfrm>
        <a:off x="79573" y="1298554"/>
        <a:ext cx="1797142" cy="1466890"/>
      </dsp:txXfrm>
    </dsp:sp>
    <dsp:sp modelId="{4726BF41-5FE7-4FE1-B611-3CFF5273CE51}">
      <dsp:nvSpPr>
        <dsp:cNvPr id="0" name=""/>
        <dsp:cNvSpPr/>
      </dsp:nvSpPr>
      <dsp:spPr>
        <a:xfrm>
          <a:off x="2070073" y="1219199"/>
          <a:ext cx="1955852" cy="16256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Levantamento</a:t>
          </a:r>
          <a:endParaRPr lang="en-US" sz="2300" kern="1200" dirty="0"/>
        </a:p>
      </dsp:txBody>
      <dsp:txXfrm>
        <a:off x="2149428" y="1298554"/>
        <a:ext cx="1797142" cy="1466890"/>
      </dsp:txXfrm>
    </dsp:sp>
    <dsp:sp modelId="{F4526A7E-E3A6-458D-A8A3-E0F02B3C283A}">
      <dsp:nvSpPr>
        <dsp:cNvPr id="0" name=""/>
        <dsp:cNvSpPr/>
      </dsp:nvSpPr>
      <dsp:spPr>
        <a:xfrm>
          <a:off x="4139928" y="1219199"/>
          <a:ext cx="1955852" cy="16256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Elaboração</a:t>
          </a:r>
          <a:endParaRPr lang="en-US" sz="2300" kern="1200" dirty="0"/>
        </a:p>
      </dsp:txBody>
      <dsp:txXfrm>
        <a:off x="4219283" y="1298554"/>
        <a:ext cx="1797142" cy="1466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71A7A2-4A86-49B5-BAAA-E4879501A025}">
      <dsp:nvSpPr>
        <dsp:cNvPr id="0" name=""/>
        <dsp:cNvSpPr/>
      </dsp:nvSpPr>
      <dsp:spPr>
        <a:xfrm>
          <a:off x="0" y="3250026"/>
          <a:ext cx="5184775" cy="71102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err="1" smtClean="0"/>
            <a:t>Encerramento</a:t>
          </a:r>
          <a:endParaRPr lang="en-US" sz="2500" kern="1200" dirty="0"/>
        </a:p>
      </dsp:txBody>
      <dsp:txXfrm>
        <a:off x="0" y="3250026"/>
        <a:ext cx="5184775" cy="711026"/>
      </dsp:txXfrm>
    </dsp:sp>
    <dsp:sp modelId="{55759922-4F8A-4B90-97A1-DF3F7AC0E310}">
      <dsp:nvSpPr>
        <dsp:cNvPr id="0" name=""/>
        <dsp:cNvSpPr/>
      </dsp:nvSpPr>
      <dsp:spPr>
        <a:xfrm rot="10800000">
          <a:off x="0" y="2167133"/>
          <a:ext cx="5184775" cy="1093558"/>
        </a:xfrm>
        <a:prstGeom prst="upArrowCallout">
          <a:avLst/>
        </a:prstGeom>
        <a:solidFill>
          <a:schemeClr val="accent4">
            <a:hueOff val="2494993"/>
            <a:satOff val="-13796"/>
            <a:lumOff val="-117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err="1" smtClean="0"/>
            <a:t>Execução</a:t>
          </a:r>
          <a:endParaRPr lang="en-US" sz="2500" kern="1200" dirty="0"/>
        </a:p>
      </dsp:txBody>
      <dsp:txXfrm rot="10800000">
        <a:off x="0" y="2167133"/>
        <a:ext cx="5184775" cy="710561"/>
      </dsp:txXfrm>
    </dsp:sp>
    <dsp:sp modelId="{2E788FCB-2EAB-47C0-8747-90CD2B3FEE03}">
      <dsp:nvSpPr>
        <dsp:cNvPr id="0" name=""/>
        <dsp:cNvSpPr/>
      </dsp:nvSpPr>
      <dsp:spPr>
        <a:xfrm rot="10800000">
          <a:off x="0" y="1084240"/>
          <a:ext cx="5184775" cy="1093558"/>
        </a:xfrm>
        <a:prstGeom prst="upArrowCallout">
          <a:avLst/>
        </a:prstGeom>
        <a:solidFill>
          <a:schemeClr val="accent4">
            <a:hueOff val="4989987"/>
            <a:satOff val="-27591"/>
            <a:lumOff val="-235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err="1" smtClean="0"/>
            <a:t>Apresentação</a:t>
          </a:r>
          <a:endParaRPr lang="en-US" sz="2500" kern="1200" dirty="0"/>
        </a:p>
      </dsp:txBody>
      <dsp:txXfrm rot="10800000">
        <a:off x="0" y="1084240"/>
        <a:ext cx="5184775" cy="710561"/>
      </dsp:txXfrm>
    </dsp:sp>
    <dsp:sp modelId="{5DAD0E26-8EFC-4CFF-8A3A-2AC92714920F}">
      <dsp:nvSpPr>
        <dsp:cNvPr id="0" name=""/>
        <dsp:cNvSpPr/>
      </dsp:nvSpPr>
      <dsp:spPr>
        <a:xfrm rot="10800000">
          <a:off x="0" y="1347"/>
          <a:ext cx="5184775" cy="1093558"/>
        </a:xfrm>
        <a:prstGeom prst="upArrowCallout">
          <a:avLst/>
        </a:prstGeom>
        <a:solidFill>
          <a:schemeClr val="accent4">
            <a:hueOff val="7484980"/>
            <a:satOff val="-41387"/>
            <a:lumOff val="-352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err="1" smtClean="0"/>
            <a:t>Planejamento</a:t>
          </a:r>
          <a:endParaRPr lang="en-US" sz="2500" kern="1200" dirty="0"/>
        </a:p>
      </dsp:txBody>
      <dsp:txXfrm rot="10800000">
        <a:off x="0" y="1347"/>
        <a:ext cx="5184775" cy="710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28CED2C-00DD-4DE8-98AD-6CA089BEB306}" type="datetimeFigureOut">
              <a:rPr lang="en-US" smtClean="0"/>
              <a:pPr/>
              <a:t>01/03/16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4FAFA22-E990-4FBD-A521-CF66A592125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673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5D26626-9C1E-4EBC-BA34-F1171E1EEEA2}" type="datetimeFigureOut">
              <a:rPr lang="en-US" smtClean="0"/>
              <a:pPr/>
              <a:t>01/03/16</a:t>
            </a:fld>
            <a:endParaRPr lang="en-US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703AC8-AE30-4E63-BAA7-D42666F9B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26626-9C1E-4EBC-BA34-F1171E1EEEA2}" type="datetimeFigureOut">
              <a:rPr lang="en-US" smtClean="0"/>
              <a:pPr/>
              <a:t>01/03/16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703AC8-AE30-4E63-BAA7-D42666F9B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5D26626-9C1E-4EBC-BA34-F1171E1EEEA2}" type="datetimeFigureOut">
              <a:rPr lang="en-US" smtClean="0"/>
              <a:pPr/>
              <a:t>01/03/16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7703AC8-AE30-4E63-BAA7-D42666F9B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26626-9C1E-4EBC-BA34-F1171E1EEEA2}" type="datetimeFigureOut">
              <a:rPr lang="en-US" smtClean="0"/>
              <a:pPr/>
              <a:t>01/03/16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703AC8-AE30-4E63-BAA7-D42666F9B3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26626-9C1E-4EBC-BA34-F1171E1EEEA2}" type="datetimeFigureOut">
              <a:rPr lang="en-US" smtClean="0"/>
              <a:pPr/>
              <a:t>01/03/16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7703AC8-AE30-4E63-BAA7-D42666F9B3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5D26626-9C1E-4EBC-BA34-F1171E1EEEA2}" type="datetimeFigureOut">
              <a:rPr lang="en-US" smtClean="0"/>
              <a:pPr/>
              <a:t>01/03/16</a:t>
            </a:fld>
            <a:endParaRPr lang="en-US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7703AC8-AE30-4E63-BAA7-D42666F9B3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5D26626-9C1E-4EBC-BA34-F1171E1EEEA2}" type="datetimeFigureOut">
              <a:rPr lang="en-US" smtClean="0"/>
              <a:pPr/>
              <a:t>01/03/16</a:t>
            </a:fld>
            <a:endParaRPr lang="en-US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7703AC8-AE30-4E63-BAA7-D42666F9B3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26626-9C1E-4EBC-BA34-F1171E1EEEA2}" type="datetimeFigureOut">
              <a:rPr lang="en-US" smtClean="0"/>
              <a:pPr/>
              <a:t>01/03/16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703AC8-AE30-4E63-BAA7-D42666F9B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26626-9C1E-4EBC-BA34-F1171E1EEEA2}" type="datetimeFigureOut">
              <a:rPr lang="en-US" smtClean="0"/>
              <a:pPr/>
              <a:t>01/03/16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703AC8-AE30-4E63-BAA7-D42666F9B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26626-9C1E-4EBC-BA34-F1171E1EEEA2}" type="datetimeFigureOut">
              <a:rPr lang="en-US" smtClean="0"/>
              <a:pPr/>
              <a:t>01/03/16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7703AC8-AE30-4E63-BAA7-D42666F9B3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5D26626-9C1E-4EBC-BA34-F1171E1EEEA2}" type="datetimeFigureOut">
              <a:rPr lang="en-US" smtClean="0"/>
              <a:pPr/>
              <a:t>01/03/16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7703AC8-AE30-4E63-BAA7-D42666F9B3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5D26626-9C1E-4EBC-BA34-F1171E1EEEA2}" type="datetimeFigureOut">
              <a:rPr lang="en-US" smtClean="0"/>
              <a:pPr/>
              <a:t>01/03/16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7703AC8-AE30-4E63-BAA7-D42666F9B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gi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bubbl.us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gi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Levantamento</a:t>
            </a:r>
            <a:r>
              <a:rPr lang="en-US" dirty="0" smtClean="0"/>
              <a:t> de </a:t>
            </a:r>
            <a:r>
              <a:rPr lang="en-US" dirty="0" err="1" smtClean="0"/>
              <a:t>requisitos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86362" tIns="42424" rIns="86362" bIns="42424">
            <a:normAutofit fontScale="90000"/>
          </a:bodyPr>
          <a:lstStyle/>
          <a:p>
            <a:r>
              <a:rPr lang="pt-BR" sz="3600" dirty="0" smtClean="0"/>
              <a:t>Dificuldades no processo de extração de requisitos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86362" tIns="42424" rIns="86362" bIns="42424"/>
          <a:lstStyle/>
          <a:p>
            <a:pPr marL="535480" indent="-535480"/>
            <a:r>
              <a:rPr lang="pt-BR" b="1" dirty="0" err="1" smtClean="0">
                <a:solidFill>
                  <a:schemeClr val="accent1"/>
                </a:solidFill>
              </a:rPr>
              <a:t>Stakeholders</a:t>
            </a:r>
            <a:r>
              <a:rPr lang="pt-BR" b="1" dirty="0" smtClean="0">
                <a:solidFill>
                  <a:schemeClr val="accent1"/>
                </a:solidFill>
              </a:rPr>
              <a:t> e Usuários</a:t>
            </a:r>
          </a:p>
          <a:p>
            <a:pPr marL="535480" indent="-535480">
              <a:buNone/>
            </a:pPr>
            <a:r>
              <a:rPr lang="pt-BR" i="1" dirty="0" smtClean="0"/>
              <a:t>	</a:t>
            </a:r>
            <a:r>
              <a:rPr lang="pt-BR" i="1" dirty="0" err="1" smtClean="0"/>
              <a:t>Stakeholders</a:t>
            </a:r>
            <a:r>
              <a:rPr lang="pt-BR" i="1" dirty="0" smtClean="0"/>
              <a:t> </a:t>
            </a:r>
            <a:r>
              <a:rPr lang="pt-BR" dirty="0" smtClean="0"/>
              <a:t>são todos aqueles com algum interesse no sistema, afetando ou sendo afetados por seus resultados. Esse grupo é bem maior que o grupo de usuários, pois envolve não só estes, mas também desenvolvedores, financiadores, e outros.</a:t>
            </a:r>
          </a:p>
          <a:p>
            <a:pPr lvl="1">
              <a:lnSpc>
                <a:spcPct val="80000"/>
              </a:lnSpc>
            </a:pPr>
            <a:endParaRPr lang="pt-BR" b="1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Stakeholders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interessado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São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envolvidos</a:t>
            </a:r>
            <a:r>
              <a:rPr lang="en-US" dirty="0" smtClean="0"/>
              <a:t> </a:t>
            </a:r>
            <a:r>
              <a:rPr lang="en-US" dirty="0" err="1" smtClean="0"/>
              <a:t>diretamente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indiretamente</a:t>
            </a:r>
            <a:r>
              <a:rPr lang="en-US" dirty="0" smtClean="0"/>
              <a:t> no </a:t>
            </a:r>
            <a:r>
              <a:rPr lang="en-US" dirty="0" err="1" smtClean="0"/>
              <a:t>processo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o software </a:t>
            </a:r>
            <a:r>
              <a:rPr lang="en-US" dirty="0" err="1" smtClean="0"/>
              <a:t>irá</a:t>
            </a:r>
            <a:r>
              <a:rPr lang="en-US" dirty="0" smtClean="0"/>
              <a:t> </a:t>
            </a:r>
            <a:r>
              <a:rPr lang="en-US" dirty="0" err="1" smtClean="0"/>
              <a:t>atuar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Cada</a:t>
            </a:r>
            <a:r>
              <a:rPr lang="en-US" dirty="0" smtClean="0"/>
              <a:t> um tem um </a:t>
            </a:r>
            <a:r>
              <a:rPr lang="en-US" dirty="0" err="1" smtClean="0"/>
              <a:t>ponto</a:t>
            </a:r>
            <a:r>
              <a:rPr lang="en-US" dirty="0" smtClean="0"/>
              <a:t> de vista </a:t>
            </a:r>
            <a:r>
              <a:rPr lang="en-US" dirty="0" err="1" smtClean="0"/>
              <a:t>diferente</a:t>
            </a:r>
            <a:r>
              <a:rPr lang="en-US" dirty="0" smtClean="0"/>
              <a:t> do </a:t>
            </a:r>
            <a:r>
              <a:rPr lang="en-US" dirty="0" err="1" smtClean="0"/>
              <a:t>sistema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733800"/>
            <a:ext cx="4572000" cy="3028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Stakeholders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interessado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/>
          </a:bodyPr>
          <a:lstStyle/>
          <a:p>
            <a:r>
              <a:rPr lang="en-US" dirty="0" err="1" smtClean="0"/>
              <a:t>Exemplo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err="1" smtClean="0"/>
              <a:t>Em</a:t>
            </a:r>
            <a:r>
              <a:rPr lang="en-US" dirty="0" smtClean="0"/>
              <a:t> um </a:t>
            </a:r>
            <a:r>
              <a:rPr lang="en-US" dirty="0" err="1" smtClean="0"/>
              <a:t>sistema</a:t>
            </a:r>
            <a:r>
              <a:rPr lang="en-US" dirty="0" smtClean="0"/>
              <a:t> de </a:t>
            </a:r>
            <a:r>
              <a:rPr lang="en-US" dirty="0" err="1" smtClean="0"/>
              <a:t>caixa</a:t>
            </a:r>
            <a:r>
              <a:rPr lang="en-US" dirty="0" smtClean="0"/>
              <a:t> </a:t>
            </a:r>
            <a:r>
              <a:rPr lang="en-US" dirty="0" err="1" smtClean="0"/>
              <a:t>eletrônico</a:t>
            </a:r>
            <a:r>
              <a:rPr lang="en-US" dirty="0" smtClean="0"/>
              <a:t>:</a:t>
            </a:r>
          </a:p>
          <a:p>
            <a:pPr lvl="1"/>
            <a:r>
              <a:rPr lang="en-US" sz="2000" dirty="0" err="1" smtClean="0"/>
              <a:t>Clientes</a:t>
            </a:r>
            <a:r>
              <a:rPr lang="en-US" sz="2000" dirty="0" smtClean="0"/>
              <a:t> do </a:t>
            </a:r>
            <a:r>
              <a:rPr lang="en-US" sz="2000" dirty="0" err="1" smtClean="0"/>
              <a:t>banco</a:t>
            </a:r>
            <a:endParaRPr lang="en-US" sz="2000" dirty="0" smtClean="0"/>
          </a:p>
          <a:p>
            <a:pPr lvl="1"/>
            <a:r>
              <a:rPr lang="en-US" sz="2000" dirty="0" err="1" smtClean="0"/>
              <a:t>Gerentes</a:t>
            </a:r>
            <a:r>
              <a:rPr lang="en-US" sz="2000" dirty="0" smtClean="0"/>
              <a:t> de </a:t>
            </a:r>
            <a:r>
              <a:rPr lang="en-US" sz="2000" dirty="0" err="1" smtClean="0"/>
              <a:t>bancos</a:t>
            </a:r>
            <a:endParaRPr lang="en-US" sz="2000" dirty="0" smtClean="0"/>
          </a:p>
          <a:p>
            <a:pPr lvl="1"/>
            <a:r>
              <a:rPr lang="en-US" sz="2000" dirty="0" err="1" smtClean="0"/>
              <a:t>Caixas</a:t>
            </a:r>
            <a:r>
              <a:rPr lang="en-US" sz="2000" dirty="0" smtClean="0"/>
              <a:t> do </a:t>
            </a:r>
            <a:r>
              <a:rPr lang="en-US" sz="2000" dirty="0" err="1" smtClean="0"/>
              <a:t>banco</a:t>
            </a:r>
            <a:endParaRPr lang="en-US" sz="2000" dirty="0" smtClean="0"/>
          </a:p>
          <a:p>
            <a:pPr lvl="1"/>
            <a:r>
              <a:rPr lang="pt-BR" sz="2000" dirty="0" smtClean="0"/>
              <a:t>Administradores de banco de dados</a:t>
            </a:r>
          </a:p>
          <a:p>
            <a:pPr lvl="1"/>
            <a:r>
              <a:rPr lang="pt-BR" sz="2000" dirty="0" smtClean="0"/>
              <a:t>Gerentes de proteção (segurança das informações)</a:t>
            </a:r>
          </a:p>
          <a:p>
            <a:pPr lvl="1"/>
            <a:r>
              <a:rPr lang="en-US" sz="2000" dirty="0" err="1" smtClean="0"/>
              <a:t>Departamento</a:t>
            </a:r>
            <a:r>
              <a:rPr lang="en-US" sz="2000" dirty="0" smtClean="0"/>
              <a:t> de </a:t>
            </a:r>
            <a:r>
              <a:rPr lang="en-US" sz="2000" i="1" dirty="0" smtClean="0"/>
              <a:t>marketing</a:t>
            </a:r>
          </a:p>
          <a:p>
            <a:pPr lvl="1"/>
            <a:r>
              <a:rPr lang="pt-BR" sz="2000" dirty="0" smtClean="0"/>
              <a:t>Engenheiros de manutenção de hardware e de software</a:t>
            </a:r>
          </a:p>
          <a:p>
            <a:pPr lvl="1"/>
            <a:r>
              <a:rPr lang="en-US" sz="2000" dirty="0" err="1" smtClean="0"/>
              <a:t>Gestores</a:t>
            </a:r>
            <a:endParaRPr lang="en-US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13402" t="4247" r="12371" b="9266"/>
          <a:stretch>
            <a:fillRect/>
          </a:stretch>
        </p:blipFill>
        <p:spPr bwMode="auto">
          <a:xfrm>
            <a:off x="7086600" y="3657601"/>
            <a:ext cx="2057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Técnicas</a:t>
            </a:r>
            <a:r>
              <a:rPr lang="en-US" dirty="0" smtClean="0"/>
              <a:t> de </a:t>
            </a:r>
            <a:r>
              <a:rPr lang="en-US" dirty="0" err="1" smtClean="0"/>
              <a:t>Levantamento</a:t>
            </a:r>
            <a:r>
              <a:rPr lang="en-US" dirty="0" smtClean="0"/>
              <a:t> de </a:t>
            </a:r>
            <a:r>
              <a:rPr lang="en-US" dirty="0" err="1" smtClean="0"/>
              <a:t>requisitos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Entrevistas</a:t>
            </a:r>
            <a:endParaRPr lang="en-US" dirty="0" smtClean="0"/>
          </a:p>
          <a:p>
            <a:r>
              <a:rPr lang="en-US" dirty="0" err="1" smtClean="0"/>
              <a:t>Leitura</a:t>
            </a:r>
            <a:r>
              <a:rPr lang="en-US" dirty="0" smtClean="0"/>
              <a:t> de </a:t>
            </a:r>
            <a:r>
              <a:rPr lang="en-US" dirty="0" err="1" smtClean="0"/>
              <a:t>Documentos</a:t>
            </a:r>
            <a:endParaRPr lang="en-US" dirty="0" smtClean="0"/>
          </a:p>
          <a:p>
            <a:r>
              <a:rPr lang="en-US" dirty="0" err="1" smtClean="0"/>
              <a:t>Questionários</a:t>
            </a:r>
            <a:endParaRPr lang="en-US" dirty="0" smtClean="0"/>
          </a:p>
          <a:p>
            <a:r>
              <a:rPr lang="en-US" dirty="0" err="1" smtClean="0"/>
              <a:t>Cenários</a:t>
            </a:r>
            <a:endParaRPr lang="en-US" dirty="0" smtClean="0"/>
          </a:p>
          <a:p>
            <a:r>
              <a:rPr lang="en-US" dirty="0" err="1" smtClean="0"/>
              <a:t>BrainStorm</a:t>
            </a:r>
            <a:endParaRPr lang="en-US" dirty="0" smtClean="0"/>
          </a:p>
          <a:p>
            <a:r>
              <a:rPr lang="en-US" dirty="0" err="1" smtClean="0"/>
              <a:t>Observações</a:t>
            </a:r>
            <a:r>
              <a:rPr lang="en-US" dirty="0" smtClean="0"/>
              <a:t> e </a:t>
            </a:r>
            <a:r>
              <a:rPr lang="en-US" dirty="0" err="1" smtClean="0"/>
              <a:t>análises</a:t>
            </a:r>
            <a:r>
              <a:rPr lang="en-US" dirty="0" smtClean="0"/>
              <a:t> </a:t>
            </a:r>
            <a:r>
              <a:rPr lang="en-US" dirty="0" err="1" smtClean="0"/>
              <a:t>sociais</a:t>
            </a:r>
            <a:r>
              <a:rPr lang="en-US" dirty="0" smtClean="0"/>
              <a:t> (</a:t>
            </a:r>
            <a:r>
              <a:rPr lang="en-US" dirty="0" err="1" smtClean="0"/>
              <a:t>etnografia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Prototipagem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752600"/>
            <a:ext cx="8340552" cy="4555678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2000" b="1" dirty="0" smtClean="0"/>
              <a:t>Técnicas informais – </a:t>
            </a:r>
            <a:r>
              <a:rPr lang="pt-BR" sz="2000" dirty="0" smtClean="0"/>
              <a:t>baseada em comunicação estruturada e interação com o usuário</a:t>
            </a:r>
            <a:r>
              <a:rPr lang="pt-BR" sz="2000" b="1" dirty="0" smtClean="0"/>
              <a:t>. 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b="1" dirty="0" smtClean="0"/>
              <a:t>Entrevistas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b="1" dirty="0" smtClean="0"/>
              <a:t>Questionário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b="1" dirty="0" smtClean="0"/>
              <a:t>Técnica dos 5 </a:t>
            </a:r>
            <a:r>
              <a:rPr lang="pt-BR" sz="2000" b="1" dirty="0" err="1" smtClean="0"/>
              <a:t>W´</a:t>
            </a:r>
            <a:r>
              <a:rPr lang="pt-BR" sz="2000" b="1" dirty="0" smtClean="0"/>
              <a:t>s 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b="1" dirty="0" smtClean="0"/>
              <a:t>Brainstorming</a:t>
            </a:r>
            <a:endParaRPr lang="pt-BR" sz="2000" b="1" dirty="0" smtClean="0"/>
          </a:p>
          <a:p>
            <a:pPr marL="1498070" lvl="2" indent="-344237">
              <a:lnSpc>
                <a:spcPct val="80000"/>
              </a:lnSpc>
            </a:pPr>
            <a:r>
              <a:rPr lang="pt-BR" sz="2000" b="1" dirty="0" smtClean="0"/>
              <a:t>Observação</a:t>
            </a:r>
          </a:p>
          <a:p>
            <a:pPr marL="535480" indent="-535480">
              <a:lnSpc>
                <a:spcPct val="80000"/>
              </a:lnSpc>
            </a:pPr>
            <a:endParaRPr lang="pt-BR" sz="1800" b="1" dirty="0" smtClean="0"/>
          </a:p>
          <a:p>
            <a:pPr marL="535480" indent="-535480">
              <a:lnSpc>
                <a:spcPct val="80000"/>
              </a:lnSpc>
            </a:pPr>
            <a:r>
              <a:rPr lang="pt-BR" sz="2000" b="1" dirty="0" smtClean="0"/>
              <a:t>Técnicas formas – </a:t>
            </a:r>
            <a:r>
              <a:rPr lang="pt-BR" sz="2000" dirty="0" smtClean="0"/>
              <a:t>construção de um modelo conceitual do problema sendo analisado, ou de um protótipo de um produto de software a ser construído.</a:t>
            </a:r>
          </a:p>
          <a:p>
            <a:pPr marL="535480" indent="-535480">
              <a:lnSpc>
                <a:spcPct val="80000"/>
              </a:lnSpc>
            </a:pPr>
            <a:endParaRPr lang="pt-BR" sz="2000" dirty="0" smtClean="0"/>
          </a:p>
        </p:txBody>
      </p:sp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600" b="1" dirty="0">
                <a:latin typeface="Arial" pitchFamily="34" charset="0"/>
              </a:rPr>
              <a:t>Técnicas de extração de requisitos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Entrevista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/>
          </a:bodyPr>
          <a:lstStyle/>
          <a:p>
            <a:r>
              <a:rPr lang="pt-BR" dirty="0" smtClean="0"/>
              <a:t>Em entrevista formal ou informal, a equipe formula questões para os </a:t>
            </a:r>
            <a:r>
              <a:rPr lang="pt-BR" dirty="0" err="1" smtClean="0"/>
              <a:t>stakeholders</a:t>
            </a:r>
            <a:r>
              <a:rPr lang="pt-BR" dirty="0" smtClean="0"/>
              <a:t> sobre os sistemas que eles usam e o sistema a ser </a:t>
            </a:r>
            <a:r>
              <a:rPr lang="en-US" dirty="0" err="1" smtClean="0"/>
              <a:t>desenvolvido</a:t>
            </a:r>
            <a:r>
              <a:rPr lang="en-US" dirty="0" smtClean="0"/>
              <a:t>.</a:t>
            </a:r>
          </a:p>
          <a:p>
            <a:r>
              <a:rPr lang="pt-BR" dirty="0" smtClean="0"/>
              <a:t>Existem dois tipos de entrevistas:</a:t>
            </a:r>
          </a:p>
          <a:p>
            <a:pPr lvl="1"/>
            <a:r>
              <a:rPr lang="pt-BR" dirty="0" smtClean="0"/>
              <a:t> Entrevistas fechadas, onde um conjunto de </a:t>
            </a:r>
            <a:r>
              <a:rPr lang="en-US" dirty="0" err="1" smtClean="0"/>
              <a:t>questões</a:t>
            </a:r>
            <a:r>
              <a:rPr lang="en-US" dirty="0" smtClean="0"/>
              <a:t> </a:t>
            </a:r>
            <a:r>
              <a:rPr lang="en-US" dirty="0" err="1" smtClean="0"/>
              <a:t>predefinidas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respondidas</a:t>
            </a:r>
            <a:r>
              <a:rPr lang="en-US" dirty="0" smtClean="0"/>
              <a:t>.</a:t>
            </a:r>
          </a:p>
          <a:p>
            <a:pPr lvl="1"/>
            <a:r>
              <a:rPr lang="pt-BR" dirty="0" smtClean="0"/>
              <a:t>Entrevistas abertas, onde não há um roteiro predefinido e onde uma variedade de assuntos são </a:t>
            </a:r>
            <a:r>
              <a:rPr lang="en-US" dirty="0" err="1" smtClean="0"/>
              <a:t>explorados</a:t>
            </a:r>
            <a:r>
              <a:rPr lang="en-US" dirty="0" smtClean="0"/>
              <a:t> com </a:t>
            </a:r>
            <a:r>
              <a:rPr lang="en-US" dirty="0" err="1" smtClean="0"/>
              <a:t>os</a:t>
            </a:r>
            <a:r>
              <a:rPr lang="en-US" dirty="0" smtClean="0"/>
              <a:t> stakeholders.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Entrevistas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19325"/>
            <a:ext cx="309562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Espaço Reservado para Conteúdo 5"/>
          <p:cNvGraphicFramePr>
            <a:graphicFrameLocks noGrp="1"/>
          </p:cNvGraphicFramePr>
          <p:nvPr>
            <p:ph sz="quarter" idx="1"/>
          </p:nvPr>
        </p:nvGraphicFramePr>
        <p:xfrm>
          <a:off x="3581399" y="2133600"/>
          <a:ext cx="5184775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Entrevistas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pt-BR" dirty="0" smtClean="0"/>
              <a:t>Normalmente, uma mistura de entrevistas fechadas e </a:t>
            </a:r>
            <a:r>
              <a:rPr lang="en-US" dirty="0" err="1" smtClean="0"/>
              <a:t>abertas</a:t>
            </a:r>
            <a:endParaRPr lang="en-US" dirty="0" smtClean="0"/>
          </a:p>
          <a:p>
            <a:pPr>
              <a:lnSpc>
                <a:spcPct val="170000"/>
              </a:lnSpc>
            </a:pPr>
            <a:r>
              <a:rPr lang="pt-BR" dirty="0" smtClean="0"/>
              <a:t>Entrevistas são boas para obtenção de um entendimento geral do que os </a:t>
            </a:r>
            <a:r>
              <a:rPr lang="pt-BR" dirty="0" err="1" smtClean="0"/>
              <a:t>stakeholders</a:t>
            </a:r>
            <a:r>
              <a:rPr lang="pt-BR" dirty="0" smtClean="0"/>
              <a:t> fazem e como eles podem </a:t>
            </a:r>
            <a:r>
              <a:rPr lang="en-US" dirty="0" err="1" smtClean="0"/>
              <a:t>interagir</a:t>
            </a:r>
            <a:r>
              <a:rPr lang="en-US" dirty="0" smtClean="0"/>
              <a:t> com o </a:t>
            </a:r>
            <a:r>
              <a:rPr lang="en-US" dirty="0" err="1" smtClean="0"/>
              <a:t>sistema</a:t>
            </a:r>
            <a:r>
              <a:rPr lang="en-US" dirty="0" smtClean="0"/>
              <a:t>.</a:t>
            </a:r>
          </a:p>
          <a:p>
            <a:pPr>
              <a:lnSpc>
                <a:spcPct val="170000"/>
              </a:lnSpc>
            </a:pPr>
            <a:r>
              <a:rPr lang="pt-BR" dirty="0" smtClean="0"/>
              <a:t>Entrevistas não são ideais para a compreensão de </a:t>
            </a:r>
            <a:r>
              <a:rPr lang="en-US" dirty="0" err="1" smtClean="0"/>
              <a:t>requisitos</a:t>
            </a:r>
            <a:r>
              <a:rPr lang="en-US" dirty="0" smtClean="0"/>
              <a:t> de </a:t>
            </a:r>
            <a:r>
              <a:rPr lang="en-US" dirty="0" err="1" smtClean="0"/>
              <a:t>domínio</a:t>
            </a:r>
            <a:endParaRPr lang="en-US" dirty="0" smtClean="0"/>
          </a:p>
          <a:p>
            <a:pPr>
              <a:lnSpc>
                <a:spcPct val="170000"/>
              </a:lnSpc>
            </a:pPr>
            <a:r>
              <a:rPr lang="pt-BR" dirty="0" smtClean="0"/>
              <a:t>Os engenheiros de requisitos podem não entender a </a:t>
            </a:r>
            <a:r>
              <a:rPr lang="en-US" dirty="0" err="1" smtClean="0"/>
              <a:t>terminologia</a:t>
            </a:r>
            <a:r>
              <a:rPr lang="en-US" dirty="0" smtClean="0"/>
              <a:t> </a:t>
            </a:r>
            <a:r>
              <a:rPr lang="en-US" dirty="0" err="1" smtClean="0"/>
              <a:t>específica</a:t>
            </a:r>
            <a:r>
              <a:rPr lang="en-US" dirty="0" smtClean="0"/>
              <a:t> de </a:t>
            </a:r>
            <a:r>
              <a:rPr lang="en-US" dirty="0" err="1" smtClean="0"/>
              <a:t>domínio</a:t>
            </a:r>
            <a:r>
              <a:rPr lang="en-US" dirty="0" smtClean="0"/>
              <a:t>;</a:t>
            </a:r>
          </a:p>
          <a:p>
            <a:pPr>
              <a:lnSpc>
                <a:spcPct val="170000"/>
              </a:lnSpc>
            </a:pPr>
            <a:r>
              <a:rPr lang="pt-BR" dirty="0" smtClean="0"/>
              <a:t>Alguns conhecimentos de domínio são tão </a:t>
            </a:r>
            <a:r>
              <a:rPr lang="pt-BR" dirty="0" err="1" smtClean="0"/>
              <a:t>especificos</a:t>
            </a:r>
            <a:r>
              <a:rPr lang="pt-BR" dirty="0" smtClean="0"/>
              <a:t> que as pessoas acham difícil explicar ou pensam que não vale a pena mencioná-los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76400"/>
            <a:ext cx="8340552" cy="4571328"/>
          </a:xfrm>
          <a:noFill/>
        </p:spPr>
        <p:txBody>
          <a:bodyPr lIns="86362" tIns="42424" rIns="86362" bIns="42424">
            <a:normAutofit lnSpcReduction="10000"/>
          </a:bodyPr>
          <a:lstStyle/>
          <a:p>
            <a:pPr marL="535480" indent="-535480">
              <a:lnSpc>
                <a:spcPct val="80000"/>
              </a:lnSpc>
            </a:pPr>
            <a:r>
              <a:rPr lang="pt-BR" dirty="0" smtClean="0"/>
              <a:t>Planejamento da entrevista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Ler material disponível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Estabelecer objetivo da entrevista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Decidir quem será entrevistado</a:t>
            </a:r>
          </a:p>
          <a:p>
            <a:pPr marL="535480" indent="-535480">
              <a:lnSpc>
                <a:spcPct val="80000"/>
              </a:lnSpc>
            </a:pPr>
            <a:endParaRPr lang="pt-BR" dirty="0" smtClean="0"/>
          </a:p>
          <a:p>
            <a:pPr marL="535480" indent="-535480">
              <a:lnSpc>
                <a:spcPct val="80000"/>
              </a:lnSpc>
            </a:pPr>
            <a:r>
              <a:rPr lang="pt-BR" dirty="0" smtClean="0"/>
              <a:t>Prepara os entrevistados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Avisar a data e duração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Comunicar o assunto</a:t>
            </a:r>
          </a:p>
          <a:p>
            <a:pPr marL="535480" indent="-535480">
              <a:lnSpc>
                <a:spcPct val="80000"/>
              </a:lnSpc>
            </a:pPr>
            <a:endParaRPr lang="pt-BR" dirty="0" smtClean="0"/>
          </a:p>
          <a:p>
            <a:pPr marL="535480" indent="-535480">
              <a:lnSpc>
                <a:spcPct val="80000"/>
              </a:lnSpc>
            </a:pPr>
            <a:r>
              <a:rPr lang="pt-BR" dirty="0" smtClean="0"/>
              <a:t>Preparar lista de questões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Direcionadas para o objetivo da entrevista</a:t>
            </a:r>
          </a:p>
          <a:p>
            <a:pPr lvl="1">
              <a:lnSpc>
                <a:spcPct val="80000"/>
              </a:lnSpc>
            </a:pPr>
            <a:r>
              <a:rPr lang="pt-BR" dirty="0" smtClean="0"/>
              <a:t>Informações obtidas – novas questões</a:t>
            </a:r>
          </a:p>
          <a:p>
            <a:pPr marL="535480" indent="-535480">
              <a:lnSpc>
                <a:spcPct val="80000"/>
              </a:lnSpc>
              <a:buNone/>
            </a:pPr>
            <a:endParaRPr lang="pt-BR" dirty="0" smtClean="0"/>
          </a:p>
          <a:p>
            <a:pPr marL="535480" indent="-535480">
              <a:lnSpc>
                <a:spcPct val="80000"/>
              </a:lnSpc>
            </a:pPr>
            <a:endParaRPr lang="pt-BR" dirty="0" smtClean="0"/>
          </a:p>
        </p:txBody>
      </p:sp>
      <p:sp>
        <p:nvSpPr>
          <p:cNvPr id="68611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- fases)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- fases)</a:t>
            </a:r>
          </a:p>
        </p:txBody>
      </p:sp>
      <p:pic>
        <p:nvPicPr>
          <p:cNvPr id="6963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813" y="1523999"/>
            <a:ext cx="8080707" cy="46482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Processo</a:t>
            </a:r>
            <a:r>
              <a:rPr lang="en-US" dirty="0" smtClean="0"/>
              <a:t> de </a:t>
            </a:r>
            <a:r>
              <a:rPr lang="en-US" dirty="0" err="1" smtClean="0"/>
              <a:t>desenvolvimento</a:t>
            </a:r>
            <a:r>
              <a:rPr lang="en-US" dirty="0" smtClean="0"/>
              <a:t> de software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00200"/>
            <a:ext cx="651681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33400" y="5867400"/>
            <a:ext cx="8153400" cy="685800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Fonte</a:t>
            </a:r>
            <a:r>
              <a:rPr lang="en-US" sz="1800" dirty="0" smtClean="0"/>
              <a:t>: </a:t>
            </a:r>
            <a:r>
              <a:rPr lang="en-US" sz="1800" dirty="0" err="1" smtClean="0"/>
              <a:t>GoogleImages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077200" cy="4648200"/>
          </a:xfrm>
          <a:noFill/>
        </p:spPr>
        <p:txBody>
          <a:bodyPr lIns="86362" tIns="42424" rIns="86362" bIns="42424">
            <a:normAutofit fontScale="92500" lnSpcReduction="20000"/>
          </a:bodyPr>
          <a:lstStyle/>
          <a:p>
            <a:pPr marL="535480" indent="-535480"/>
            <a:r>
              <a:rPr lang="pt-BR" dirty="0" smtClean="0"/>
              <a:t>As perspectivas básicas que encontramos em entrevistas e reuniões são as seguintes:</a:t>
            </a:r>
          </a:p>
          <a:p>
            <a:pPr marL="535480" indent="-535480"/>
            <a:endParaRPr lang="pt-BR" dirty="0" smtClean="0"/>
          </a:p>
          <a:p>
            <a:pPr lvl="1"/>
            <a:r>
              <a:rPr lang="pt-BR" sz="2400" b="1" dirty="0" smtClean="0">
                <a:solidFill>
                  <a:schemeClr val="accent1"/>
                </a:solidFill>
              </a:rPr>
              <a:t>Entrevistado onisciente:</a:t>
            </a:r>
            <a:r>
              <a:rPr lang="pt-BR" dirty="0" smtClean="0"/>
              <a:t> descreve o sistema indicando coisas que ele “deve fazer”. Vê o sistema de uma perspectiva externa. Normalmente é a posição da alta gerência e de quem contratou o sistema. Exige funcionalidade do sistema, principalmente para atender o nível gerencial.</a:t>
            </a:r>
          </a:p>
          <a:p>
            <a:pPr lvl="1"/>
            <a:endParaRPr lang="pt-BR" dirty="0" smtClean="0"/>
          </a:p>
          <a:p>
            <a:pPr lvl="1"/>
            <a:r>
              <a:rPr lang="pt-BR" sz="2400" b="1" dirty="0" smtClean="0">
                <a:solidFill>
                  <a:schemeClr val="accent1"/>
                </a:solidFill>
              </a:rPr>
              <a:t>Entrevistado usuário:</a:t>
            </a:r>
            <a:r>
              <a:rPr lang="pt-BR" dirty="0" smtClean="0"/>
              <a:t> descreve o sistema como se o estivesse usando diretamente, muitas vezes já usando o sistema atual. Exige funções do sistema, principalmente para atender o seu nível de atuação (gerencial ou operacional). </a:t>
            </a:r>
          </a:p>
          <a:p>
            <a:pPr lvl="1">
              <a:buFontTx/>
              <a:buNone/>
            </a:pPr>
            <a:endParaRPr lang="pt-BR" dirty="0" smtClean="0"/>
          </a:p>
          <a:p>
            <a:pPr marL="535480" indent="-535480"/>
            <a:endParaRPr lang="pt-BR" dirty="0" smtClean="0"/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- fases)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077200" cy="4571328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dirty="0" smtClean="0"/>
              <a:t>(</a:t>
            </a:r>
            <a:r>
              <a:rPr lang="pt-BR" dirty="0" err="1" smtClean="0"/>
              <a:t>cont</a:t>
            </a:r>
            <a:r>
              <a:rPr lang="pt-BR" dirty="0" smtClean="0"/>
              <a:t>)</a:t>
            </a:r>
          </a:p>
          <a:p>
            <a:pPr lvl="1"/>
            <a:r>
              <a:rPr lang="pt-BR" sz="2400" b="1" dirty="0" smtClean="0">
                <a:solidFill>
                  <a:schemeClr val="accent1"/>
                </a:solidFill>
              </a:rPr>
              <a:t>Entrevistado parte do sistema:</a:t>
            </a:r>
            <a:r>
              <a:rPr lang="pt-BR" dirty="0" smtClean="0"/>
              <a:t> descreve o sistema visto por dentro. Muitas vezes é quem vai ter o trabalho substituído, em todo ou em parte, pelo sistema, o que pode causar desconfiança e até mesmo franca hostilidade. Conhece os procedimentos na forma como são realizados e as exceções que podem acontecer.</a:t>
            </a:r>
          </a:p>
          <a:p>
            <a:pPr lvl="1"/>
            <a:endParaRPr lang="pt-BR" dirty="0" smtClean="0"/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- fases)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28457"/>
            <a:ext cx="8340552" cy="4490205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dirty="0" err="1" smtClean="0"/>
              <a:t>Abertas-dirigidas</a:t>
            </a:r>
            <a:r>
              <a:rPr lang="pt-BR" dirty="0" smtClean="0"/>
              <a:t> – </a:t>
            </a:r>
          </a:p>
          <a:p>
            <a:pPr lvl="1">
              <a:lnSpc>
                <a:spcPct val="80000"/>
              </a:lnSpc>
            </a:pPr>
            <a:r>
              <a:rPr lang="pt-BR" sz="1800" dirty="0" smtClean="0"/>
              <a:t>“Explique como este relatório é produzido”</a:t>
            </a:r>
          </a:p>
          <a:p>
            <a:pPr lvl="1">
              <a:lnSpc>
                <a:spcPct val="80000"/>
              </a:lnSpc>
            </a:pPr>
            <a:r>
              <a:rPr lang="pt-BR" b="1" dirty="0" smtClean="0"/>
              <a:t>Vantagem </a:t>
            </a:r>
            <a:r>
              <a:rPr lang="pt-BR" dirty="0" smtClean="0"/>
              <a:t>– </a:t>
            </a:r>
            <a:r>
              <a:rPr lang="pt-BR" sz="1800" dirty="0" smtClean="0"/>
              <a:t>descobre-se detalhe do vocabulário</a:t>
            </a:r>
          </a:p>
          <a:p>
            <a:pPr lvl="1">
              <a:lnSpc>
                <a:spcPct val="80000"/>
              </a:lnSpc>
            </a:pPr>
            <a:r>
              <a:rPr lang="pt-BR" b="1" dirty="0" smtClean="0"/>
              <a:t>Desvantagem</a:t>
            </a:r>
            <a:r>
              <a:rPr lang="pt-BR" dirty="0" smtClean="0"/>
              <a:t> – </a:t>
            </a:r>
            <a:r>
              <a:rPr lang="pt-BR" sz="1800" dirty="0" smtClean="0"/>
              <a:t>perde-se a objetividade.</a:t>
            </a:r>
          </a:p>
          <a:p>
            <a:pPr marL="535480" indent="-535480">
              <a:lnSpc>
                <a:spcPct val="80000"/>
              </a:lnSpc>
            </a:pPr>
            <a:endParaRPr lang="pt-BR" sz="2000" dirty="0" smtClean="0"/>
          </a:p>
          <a:p>
            <a:pPr marL="535480" indent="-535480">
              <a:lnSpc>
                <a:spcPct val="80000"/>
              </a:lnSpc>
            </a:pPr>
            <a:endParaRPr lang="pt-BR" dirty="0" smtClean="0"/>
          </a:p>
          <a:p>
            <a:pPr marL="535480" indent="-535480">
              <a:lnSpc>
                <a:spcPct val="80000"/>
              </a:lnSpc>
            </a:pPr>
            <a:r>
              <a:rPr lang="pt-BR" dirty="0" smtClean="0"/>
              <a:t>Fechada – </a:t>
            </a:r>
          </a:p>
          <a:p>
            <a:pPr lvl="1">
              <a:lnSpc>
                <a:spcPct val="80000"/>
              </a:lnSpc>
            </a:pPr>
            <a:r>
              <a:rPr lang="pt-BR" sz="1800" dirty="0" smtClean="0"/>
              <a:t>“Quantos relatórios desse tipo são gerados por mês?”</a:t>
            </a:r>
          </a:p>
          <a:p>
            <a:pPr lvl="1">
              <a:lnSpc>
                <a:spcPct val="80000"/>
              </a:lnSpc>
            </a:pPr>
            <a:r>
              <a:rPr lang="pt-BR" b="1" dirty="0" smtClean="0"/>
              <a:t>Vantagem </a:t>
            </a:r>
            <a:r>
              <a:rPr lang="pt-BR" dirty="0" smtClean="0"/>
              <a:t>– </a:t>
            </a:r>
            <a:r>
              <a:rPr lang="pt-BR" sz="1800" dirty="0" smtClean="0"/>
              <a:t>facilidade na compilação dos resultados.</a:t>
            </a:r>
          </a:p>
          <a:p>
            <a:pPr lvl="1">
              <a:lnSpc>
                <a:spcPct val="80000"/>
              </a:lnSpc>
            </a:pPr>
            <a:r>
              <a:rPr lang="pt-BR" b="1" dirty="0" smtClean="0"/>
              <a:t>Desvantagem</a:t>
            </a:r>
            <a:r>
              <a:rPr lang="pt-BR" dirty="0" smtClean="0"/>
              <a:t> – </a:t>
            </a:r>
            <a:r>
              <a:rPr lang="pt-BR" sz="1800" dirty="0" smtClean="0"/>
              <a:t>falta de detalhe</a:t>
            </a:r>
          </a:p>
          <a:p>
            <a:pPr lvl="1">
              <a:lnSpc>
                <a:spcPct val="80000"/>
              </a:lnSpc>
            </a:pPr>
            <a:r>
              <a:rPr lang="pt-BR" b="1" dirty="0" smtClean="0"/>
              <a:t>Seqüência –</a:t>
            </a:r>
            <a:r>
              <a:rPr lang="pt-BR" dirty="0" smtClean="0"/>
              <a:t> </a:t>
            </a:r>
            <a:r>
              <a:rPr lang="pt-BR" sz="1800" dirty="0" smtClean="0"/>
              <a:t>dá continuidade a uma questão. “Por que? Dê um exemplo</a:t>
            </a:r>
            <a:r>
              <a:rPr lang="pt-BR" dirty="0" smtClean="0"/>
              <a:t>” </a:t>
            </a:r>
          </a:p>
          <a:p>
            <a:pPr marL="535480" indent="-535480">
              <a:lnSpc>
                <a:spcPct val="80000"/>
              </a:lnSpc>
            </a:pPr>
            <a:endParaRPr lang="pt-BR" dirty="0" smtClean="0"/>
          </a:p>
        </p:txBody>
      </p:sp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- Tipos de questões)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- pirâmide)</a:t>
            </a:r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2122" y="1700161"/>
            <a:ext cx="6446711" cy="43930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1979925" y="1485051"/>
            <a:ext cx="4096487" cy="3651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7271" tIns="43636" rIns="87271" bIns="43636">
            <a:spAutoFit/>
          </a:bodyPr>
          <a:lstStyle/>
          <a:p>
            <a:pPr defTabSz="873343"/>
            <a:r>
              <a:rPr lang="pt-BR" b="1" dirty="0"/>
              <a:t>Questões </a:t>
            </a:r>
            <a:r>
              <a:rPr lang="pt-BR" b="1" dirty="0">
                <a:sym typeface="Wingdings" pitchFamily="2" charset="2"/>
              </a:rPr>
              <a:t>fechadas</a:t>
            </a:r>
            <a:r>
              <a:rPr lang="pt-BR" dirty="0"/>
              <a:t> </a:t>
            </a:r>
            <a:r>
              <a:rPr lang="pt-BR" b="1" dirty="0">
                <a:sym typeface="Wingdings" pitchFamily="2" charset="2"/>
              </a:rPr>
              <a:t> Questões </a:t>
            </a:r>
            <a:r>
              <a:rPr lang="pt-BR" b="1" dirty="0"/>
              <a:t>abertas</a:t>
            </a:r>
            <a:r>
              <a:rPr lang="pt-BR" dirty="0"/>
              <a:t>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- funil)</a:t>
            </a:r>
          </a:p>
        </p:txBody>
      </p:sp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318" y="1988565"/>
            <a:ext cx="7111469" cy="4032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1979925" y="1485051"/>
            <a:ext cx="4029161" cy="3651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7271" tIns="43636" rIns="87271" bIns="43636">
            <a:spAutoFit/>
          </a:bodyPr>
          <a:lstStyle/>
          <a:p>
            <a:pPr defTabSz="873343"/>
            <a:r>
              <a:rPr lang="pt-BR" b="1" dirty="0"/>
              <a:t>Questões abertas </a:t>
            </a:r>
            <a:r>
              <a:rPr lang="pt-BR" b="1" dirty="0">
                <a:sym typeface="Wingdings" pitchFamily="2" charset="2"/>
              </a:rPr>
              <a:t> Questões fechadas</a:t>
            </a:r>
            <a:endParaRPr lang="pt-BR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- diamante)</a:t>
            </a: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1182854" y="1485051"/>
            <a:ext cx="5348432" cy="3651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87271" tIns="43636" rIns="87271" bIns="43636">
            <a:spAutoFit/>
          </a:bodyPr>
          <a:lstStyle/>
          <a:p>
            <a:pPr defTabSz="873343"/>
            <a:r>
              <a:rPr lang="pt-BR" b="1" dirty="0"/>
              <a:t>Combinação de questões abertas e q</a:t>
            </a:r>
            <a:r>
              <a:rPr lang="pt-BR" b="1" dirty="0">
                <a:sym typeface="Wingdings" pitchFamily="2" charset="2"/>
              </a:rPr>
              <a:t>uestões fechadas</a:t>
            </a:r>
            <a:endParaRPr lang="pt-BR" b="1" dirty="0"/>
          </a:p>
        </p:txBody>
      </p:sp>
      <p:pic>
        <p:nvPicPr>
          <p:cNvPr id="757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6633" y="2066643"/>
            <a:ext cx="7310736" cy="37381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finalização)</a:t>
            </a:r>
          </a:p>
        </p:txBody>
      </p:sp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762000" y="1676400"/>
            <a:ext cx="8011069" cy="46586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87271" tIns="43636" rIns="87271" bIns="43636">
            <a:spAutoFit/>
          </a:bodyPr>
          <a:lstStyle/>
          <a:p>
            <a:pPr defTabSz="873343">
              <a:buFontTx/>
              <a:buChar char="•"/>
            </a:pPr>
            <a:r>
              <a:rPr lang="pt-BR" sz="2700" dirty="0"/>
              <a:t> Todas as questões feitas foram respondidas.</a:t>
            </a:r>
          </a:p>
          <a:p>
            <a:pPr defTabSz="873343"/>
            <a:r>
              <a:rPr lang="pt-BR" sz="2700" dirty="0"/>
              <a:t> </a:t>
            </a:r>
          </a:p>
          <a:p>
            <a:pPr defTabSz="873343">
              <a:buFontTx/>
              <a:buChar char="•"/>
            </a:pPr>
            <a:r>
              <a:rPr lang="pt-BR" sz="2700" dirty="0"/>
              <a:t> Tempo alocado foi esgotado e/ou entrevistado exausto.</a:t>
            </a:r>
          </a:p>
          <a:p>
            <a:pPr defTabSz="873343">
              <a:buFontTx/>
              <a:buChar char="•"/>
            </a:pPr>
            <a:endParaRPr lang="pt-BR" sz="2700" dirty="0"/>
          </a:p>
          <a:p>
            <a:pPr defTabSz="873343">
              <a:buFontTx/>
              <a:buChar char="•"/>
            </a:pPr>
            <a:r>
              <a:rPr lang="pt-BR" sz="2700" dirty="0"/>
              <a:t> Sumarizar e consolidar a informação recebida.</a:t>
            </a:r>
          </a:p>
          <a:p>
            <a:pPr defTabSz="873343">
              <a:buFontTx/>
              <a:buChar char="•"/>
            </a:pPr>
            <a:endParaRPr lang="pt-BR" sz="2700" dirty="0"/>
          </a:p>
          <a:p>
            <a:pPr defTabSz="873343">
              <a:buFontTx/>
              <a:buChar char="•"/>
            </a:pPr>
            <a:r>
              <a:rPr lang="pt-BR" sz="2700" dirty="0"/>
              <a:t> Explicar as próximas ações a tomadas.</a:t>
            </a:r>
          </a:p>
          <a:p>
            <a:pPr defTabSz="873343">
              <a:buFontTx/>
              <a:buChar char="•"/>
            </a:pPr>
            <a:endParaRPr lang="pt-BR" sz="2700" dirty="0"/>
          </a:p>
          <a:p>
            <a:pPr defTabSz="873343">
              <a:buFontTx/>
              <a:buChar char="•"/>
            </a:pPr>
            <a:r>
              <a:rPr lang="pt-BR" sz="2700" dirty="0"/>
              <a:t> Agradecer ao entrevistado.  </a:t>
            </a:r>
          </a:p>
          <a:p>
            <a:pPr defTabSz="873343"/>
            <a:r>
              <a:rPr lang="pt-BR" sz="2700" b="1" dirty="0"/>
              <a:t>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523999"/>
            <a:ext cx="8077200" cy="4656805"/>
          </a:xfrm>
          <a:noFill/>
        </p:spPr>
        <p:txBody>
          <a:bodyPr lIns="86362" tIns="42424" rIns="86362" bIns="42424">
            <a:normAutofit fontScale="92500"/>
          </a:bodyPr>
          <a:lstStyle/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b="1" dirty="0" smtClean="0"/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b="1" dirty="0" smtClean="0"/>
              <a:t>Erros de observação </a:t>
            </a:r>
            <a:r>
              <a:rPr lang="pt-BR" b="1" dirty="0" smtClean="0">
                <a:sym typeface="Wingdings" pitchFamily="2" charset="2"/>
              </a:rPr>
              <a:t> </a:t>
            </a:r>
            <a:r>
              <a:rPr lang="pt-BR" dirty="0" smtClean="0">
                <a:sym typeface="Wingdings" pitchFamily="2" charset="2"/>
              </a:rPr>
              <a:t>pessoas diferentes podem “ver” coisas diferentes.</a:t>
            </a: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b="1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b="1" dirty="0" smtClean="0">
                <a:sym typeface="Wingdings" pitchFamily="2" charset="2"/>
              </a:rPr>
              <a:t>Erros de memória  </a:t>
            </a:r>
            <a:r>
              <a:rPr lang="pt-BR" dirty="0" smtClean="0">
                <a:sym typeface="Wingdings" pitchFamily="2" charset="2"/>
              </a:rPr>
              <a:t>o entrevistador pode está confiando demais na lembrança.</a:t>
            </a: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b="1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b="1" dirty="0" smtClean="0">
                <a:sym typeface="Wingdings" pitchFamily="2" charset="2"/>
              </a:rPr>
              <a:t>Erros de interpretação  </a:t>
            </a:r>
            <a:r>
              <a:rPr lang="pt-BR" dirty="0" smtClean="0">
                <a:sym typeface="Wingdings" pitchFamily="2" charset="2"/>
              </a:rPr>
              <a:t>interpretação diferentes por parte do entrevista e entrevistador</a:t>
            </a:r>
            <a:r>
              <a:rPr lang="pt-BR" b="1" dirty="0" smtClean="0">
                <a:sym typeface="Wingdings" pitchFamily="2" charset="2"/>
              </a:rPr>
              <a:t>.</a:t>
            </a: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b="1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dirty="0" smtClean="0">
              <a:sym typeface="Wingdings" pitchFamily="2" charset="2"/>
            </a:endParaRPr>
          </a:p>
        </p:txBody>
      </p:sp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– Erros comuns)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72688"/>
            <a:ext cx="8340552" cy="3456087"/>
          </a:xfrm>
          <a:noFill/>
        </p:spPr>
        <p:txBody>
          <a:bodyPr lIns="86362" tIns="42424" rIns="86362" bIns="42424"/>
          <a:lstStyle/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b="1" dirty="0" smtClean="0">
                <a:sym typeface="Wingdings" pitchFamily="2" charset="2"/>
              </a:rPr>
              <a:t>Erros de focos  </a:t>
            </a:r>
            <a:r>
              <a:rPr lang="pt-BR" dirty="0" smtClean="0">
                <a:sym typeface="Wingdings" pitchFamily="2" charset="2"/>
              </a:rPr>
              <a:t>o entrevistador pode estar pensando de maneira ampla e o entrevistado de maneira restrita.</a:t>
            </a: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b="1" dirty="0" smtClean="0">
                <a:sym typeface="Wingdings" pitchFamily="2" charset="2"/>
              </a:rPr>
              <a:t>Erros de conflitos   </a:t>
            </a:r>
            <a:r>
              <a:rPr lang="pt-BR" dirty="0" smtClean="0">
                <a:sym typeface="Wingdings" pitchFamily="2" charset="2"/>
              </a:rPr>
              <a:t>opiniões conflitantes do entrevistado e entrevistador.</a:t>
            </a:r>
            <a:endParaRPr lang="pt-BR" b="1" dirty="0" smtClean="0">
              <a:sym typeface="Wingdings" pitchFamily="2" charset="2"/>
            </a:endParaRP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(Entrevista – Erros comuns)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28457"/>
            <a:ext cx="8340552" cy="4490205"/>
          </a:xfrm>
          <a:noFill/>
        </p:spPr>
        <p:txBody>
          <a:bodyPr lIns="86362" tIns="42424" rIns="86362" bIns="42424">
            <a:normAutofit lnSpcReduction="10000"/>
          </a:bodyPr>
          <a:lstStyle/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800" dirty="0" smtClean="0">
                <a:sym typeface="Wingdings" pitchFamily="2" charset="2"/>
              </a:rPr>
              <a:t>Forma rápida de se obter dados de uma grande amostra de dados.</a:t>
            </a: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sz="2800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800" dirty="0" smtClean="0">
                <a:sym typeface="Wingdings" pitchFamily="2" charset="2"/>
              </a:rPr>
              <a:t>As questões devem ser claras</a:t>
            </a:r>
          </a:p>
          <a:p>
            <a:pPr marL="535480" indent="-535480">
              <a:spcBef>
                <a:spcPct val="0"/>
              </a:spcBef>
              <a:buClrTx/>
              <a:buSzTx/>
              <a:buNone/>
            </a:pPr>
            <a:endParaRPr lang="pt-BR" sz="2800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800" dirty="0" smtClean="0">
                <a:sym typeface="Wingdings" pitchFamily="2" charset="2"/>
              </a:rPr>
              <a:t>Tipos de dados que podem ser coletados:</a:t>
            </a:r>
          </a:p>
          <a:p>
            <a:pPr marL="855520" lvl="1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800" dirty="0" smtClean="0">
                <a:sym typeface="Wingdings" pitchFamily="2" charset="2"/>
              </a:rPr>
              <a:t>Utilização do sistema atual;</a:t>
            </a:r>
          </a:p>
          <a:p>
            <a:pPr marL="855520" lvl="1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800" dirty="0" smtClean="0">
                <a:sym typeface="Wingdings" pitchFamily="2" charset="2"/>
              </a:rPr>
              <a:t>Problema que os usuários enfrentam em seu trabalho;</a:t>
            </a:r>
          </a:p>
          <a:p>
            <a:pPr marL="855520" lvl="1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800" dirty="0" smtClean="0">
                <a:sym typeface="Wingdings" pitchFamily="2" charset="2"/>
              </a:rPr>
              <a:t>Expectativas dos usuários em relação ao novo sistema.</a:t>
            </a: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sz="1800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None/>
            </a:pPr>
            <a:endParaRPr lang="pt-BR" sz="1800" b="1" dirty="0" smtClean="0">
              <a:sym typeface="Wingdings" pitchFamily="2" charset="2"/>
            </a:endParaRP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(Questionário)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2350" y="5534025"/>
            <a:ext cx="17716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Níveis</a:t>
            </a:r>
            <a:r>
              <a:rPr lang="en-US" dirty="0" smtClean="0"/>
              <a:t> de </a:t>
            </a:r>
            <a:r>
              <a:rPr lang="en-US" dirty="0" err="1" smtClean="0"/>
              <a:t>erros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533400" y="6096000"/>
            <a:ext cx="8153400" cy="457200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Fonte</a:t>
            </a:r>
            <a:r>
              <a:rPr lang="en-US" sz="1800" dirty="0" smtClean="0"/>
              <a:t>: iMaster.com</a:t>
            </a:r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76402"/>
            <a:ext cx="4114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28457"/>
            <a:ext cx="8340552" cy="4490205"/>
          </a:xfrm>
          <a:noFill/>
        </p:spPr>
        <p:txBody>
          <a:bodyPr lIns="86362" tIns="42424" rIns="86362" bIns="42424"/>
          <a:lstStyle/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000" dirty="0" smtClean="0">
                <a:sym typeface="Wingdings" pitchFamily="2" charset="2"/>
              </a:rPr>
              <a:t>É apropriado quando:</a:t>
            </a:r>
          </a:p>
          <a:p>
            <a:pPr marL="855520" lvl="1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dirty="0" smtClean="0">
                <a:sym typeface="Wingdings" pitchFamily="2" charset="2"/>
              </a:rPr>
              <a:t>As pessoas envolvidas estão dispersas;</a:t>
            </a:r>
          </a:p>
          <a:p>
            <a:pPr marL="855520" lvl="1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dirty="0" smtClean="0">
                <a:sym typeface="Wingdings" pitchFamily="2" charset="2"/>
              </a:rPr>
              <a:t>O número de pessoas envolvidas é muito grande;</a:t>
            </a:r>
          </a:p>
          <a:p>
            <a:pPr marL="855520" lvl="1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dirty="0" smtClean="0">
                <a:sym typeface="Wingdings" pitchFamily="2" charset="2"/>
              </a:rPr>
              <a:t>Deseja-se explorar várias opiniões;</a:t>
            </a:r>
          </a:p>
          <a:p>
            <a:pPr marL="855520" lvl="1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dirty="0" smtClean="0">
                <a:sym typeface="Wingdings" pitchFamily="2" charset="2"/>
              </a:rPr>
              <a:t>Deseja-se conhecer melhor o sistema para organizar melhor as entrevistas</a:t>
            </a:r>
            <a:r>
              <a:rPr lang="pt-BR" sz="2400" dirty="0" smtClean="0">
                <a:sym typeface="Wingdings" pitchFamily="2" charset="2"/>
              </a:rPr>
              <a:t>.</a:t>
            </a: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sz="2000" b="1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000" dirty="0" smtClean="0">
                <a:sym typeface="Wingdings" pitchFamily="2" charset="2"/>
              </a:rPr>
              <a:t>A aplicação e compilação dos resultados devem ser planejadas antecipadamente.</a:t>
            </a:r>
          </a:p>
          <a:p>
            <a:pPr marL="535480" indent="-535480">
              <a:spcBef>
                <a:spcPct val="0"/>
              </a:spcBef>
              <a:buClrTx/>
              <a:buSzTx/>
              <a:buNone/>
            </a:pPr>
            <a:endParaRPr lang="pt-BR" sz="2000" b="1" dirty="0" smtClean="0">
              <a:sym typeface="Wingdings" pitchFamily="2" charset="2"/>
            </a:endParaRP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(Questionário)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577715"/>
            <a:ext cx="3200400" cy="228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28457"/>
            <a:ext cx="8340552" cy="4490205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dirty="0" smtClean="0">
                <a:sym typeface="Wingdings" pitchFamily="2" charset="2"/>
              </a:rPr>
              <a:t>Considere primeiramente as questões mais importantes.</a:t>
            </a: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None/>
            </a:pPr>
            <a:endParaRPr lang="pt-BR" dirty="0" smtClean="0">
              <a:sym typeface="Wingdings" pitchFamily="2" charset="2"/>
            </a:endParaRP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dirty="0" smtClean="0">
                <a:sym typeface="Wingdings" pitchFamily="2" charset="2"/>
              </a:rPr>
              <a:t>As questões de conteúdo semelhante e relacionado devem estar próximas.</a:t>
            </a: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endParaRPr lang="pt-BR" dirty="0" smtClean="0">
              <a:sym typeface="Wingdings" pitchFamily="2" charset="2"/>
            </a:endParaRP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dirty="0" smtClean="0">
                <a:sym typeface="Wingdings" pitchFamily="2" charset="2"/>
              </a:rPr>
              <a:t>As questões que podem gerar controvérsias devem ser deixada para depois.</a:t>
            </a: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endParaRPr lang="pt-BR" dirty="0" smtClean="0">
              <a:sym typeface="Wingdings" pitchFamily="2" charset="2"/>
            </a:endParaRP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dirty="0" smtClean="0">
                <a:sym typeface="Wingdings" pitchFamily="2" charset="2"/>
              </a:rPr>
              <a:t>Quem responderá o questionário  depende do objetivo.</a:t>
            </a: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FontTx/>
              <a:buChar char="•"/>
            </a:pPr>
            <a:endParaRPr lang="pt-BR" b="1" dirty="0" smtClean="0">
              <a:sym typeface="Wingdings" pitchFamily="2" charset="2"/>
            </a:endParaRP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None/>
            </a:pPr>
            <a:endParaRPr lang="pt-BR" b="1" dirty="0" smtClean="0">
              <a:sym typeface="Wingdings" pitchFamily="2" charset="2"/>
            </a:endParaRPr>
          </a:p>
          <a:p>
            <a:pPr marL="535480" indent="-535480">
              <a:lnSpc>
                <a:spcPct val="90000"/>
              </a:lnSpc>
              <a:spcBef>
                <a:spcPct val="0"/>
              </a:spcBef>
              <a:buClrTx/>
              <a:buSzTx/>
              <a:buNone/>
            </a:pPr>
            <a:endParaRPr lang="pt-BR" b="1" dirty="0" smtClean="0">
              <a:sym typeface="Wingdings" pitchFamily="2" charset="2"/>
            </a:endParaRPr>
          </a:p>
        </p:txBody>
      </p:sp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(Elaboração do Questionário)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28457"/>
            <a:ext cx="8340552" cy="4490205"/>
          </a:xfrm>
          <a:noFill/>
        </p:spPr>
        <p:txBody>
          <a:bodyPr lIns="86362" tIns="42424" rIns="86362" bIns="42424"/>
          <a:lstStyle/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000" dirty="0" smtClean="0">
                <a:sym typeface="Wingdings" pitchFamily="2" charset="2"/>
              </a:rPr>
              <a:t>Escala nominal  usado para classificar atributo ou característica.</a:t>
            </a:r>
          </a:p>
          <a:p>
            <a:pPr marL="855520" lvl="1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100" dirty="0" smtClean="0">
                <a:sym typeface="Wingdings" pitchFamily="2" charset="2"/>
              </a:rPr>
              <a:t>Ex. Que tipo de programa você mais usa?</a:t>
            </a: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endParaRPr lang="pt-BR" sz="2400" dirty="0" smtClean="0">
              <a:sym typeface="Wingdings" pitchFamily="2" charset="2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pt-BR" dirty="0" smtClean="0">
                <a:sym typeface="Wingdings" pitchFamily="2" charset="2"/>
              </a:rPr>
              <a:t>Processador de texto.</a:t>
            </a: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endParaRPr lang="pt-BR" dirty="0" smtClean="0">
              <a:sym typeface="Wingdings" pitchFamily="2" charset="2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pt-BR" dirty="0" smtClean="0">
                <a:sym typeface="Wingdings" pitchFamily="2" charset="2"/>
              </a:rPr>
              <a:t>Planilha eletrônica</a:t>
            </a: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endParaRPr lang="pt-BR" dirty="0" smtClean="0">
              <a:sym typeface="Wingdings" pitchFamily="2" charset="2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pt-BR" dirty="0" smtClean="0">
                <a:sym typeface="Wingdings" pitchFamily="2" charset="2"/>
              </a:rPr>
              <a:t>Gerenciador de banco de dados</a:t>
            </a: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endParaRPr lang="pt-BR" dirty="0" smtClean="0">
              <a:sym typeface="Wingdings" pitchFamily="2" charset="2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pt-BR" dirty="0" smtClean="0">
                <a:sym typeface="Wingdings" pitchFamily="2" charset="2"/>
              </a:rPr>
              <a:t>Programas gráficos</a:t>
            </a: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endParaRPr lang="pt-BR" sz="1800" b="1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None/>
            </a:pPr>
            <a:endParaRPr lang="pt-BR" sz="2000" b="1" dirty="0" smtClean="0">
              <a:sym typeface="Wingdings" pitchFamily="2" charset="2"/>
            </a:endParaRP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(Questionário - Uso de escalas)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28457"/>
            <a:ext cx="8340552" cy="4490205"/>
          </a:xfrm>
          <a:noFill/>
        </p:spPr>
        <p:txBody>
          <a:bodyPr lIns="86362" tIns="42424" rIns="86362" bIns="42424"/>
          <a:lstStyle/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400" dirty="0" smtClean="0">
                <a:sym typeface="Wingdings" pitchFamily="2" charset="2"/>
              </a:rPr>
              <a:t>Escala ordinal  usado para classificar atributo ou característica em uma determinada ordem.</a:t>
            </a:r>
          </a:p>
          <a:p>
            <a:pPr lvl="1">
              <a:spcBef>
                <a:spcPct val="0"/>
              </a:spcBef>
              <a:buClrTx/>
              <a:buSzTx/>
              <a:buNone/>
            </a:pPr>
            <a:r>
              <a:rPr lang="pt-BR" sz="2400" dirty="0" smtClean="0">
                <a:sym typeface="Wingdings" pitchFamily="2" charset="2"/>
              </a:rPr>
              <a:t>Ex. A pessoa de suporte na empresa é?</a:t>
            </a: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endParaRPr lang="pt-BR" sz="2400" dirty="0" smtClean="0">
              <a:sym typeface="Wingdings" pitchFamily="2" charset="2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pt-BR" sz="2400" dirty="0" smtClean="0">
                <a:sym typeface="Wingdings" pitchFamily="2" charset="2"/>
              </a:rPr>
              <a:t>Muito útil</a:t>
            </a: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endParaRPr lang="pt-BR" sz="2400" dirty="0" smtClean="0">
              <a:sym typeface="Wingdings" pitchFamily="2" charset="2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pt-BR" sz="2400" dirty="0" smtClean="0">
                <a:sym typeface="Wingdings" pitchFamily="2" charset="2"/>
              </a:rPr>
              <a:t>Moderadamente útil</a:t>
            </a: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endParaRPr lang="pt-BR" sz="2400" dirty="0" smtClean="0">
              <a:sym typeface="Wingdings" pitchFamily="2" charset="2"/>
            </a:endParaRP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pt-BR" sz="2400" dirty="0" smtClean="0">
                <a:sym typeface="Wingdings" pitchFamily="2" charset="2"/>
              </a:rPr>
              <a:t>Inútil</a:t>
            </a:r>
          </a:p>
          <a:p>
            <a:pPr lvl="1">
              <a:spcBef>
                <a:spcPct val="0"/>
              </a:spcBef>
              <a:buClrTx/>
              <a:buSzTx/>
              <a:buFontTx/>
              <a:buAutoNum type="arabicPeriod"/>
            </a:pPr>
            <a:endParaRPr lang="pt-BR" sz="2400" dirty="0" smtClean="0">
              <a:sym typeface="Wingdings" pitchFamily="2" charset="2"/>
            </a:endParaRPr>
          </a:p>
          <a:p>
            <a:pPr marL="535480" indent="-535480">
              <a:spcBef>
                <a:spcPct val="0"/>
              </a:spcBef>
              <a:buClrTx/>
              <a:buSzTx/>
              <a:buFontTx/>
              <a:buChar char="•"/>
            </a:pPr>
            <a:r>
              <a:rPr lang="pt-BR" sz="2400" dirty="0" smtClean="0">
                <a:sym typeface="Wingdings" pitchFamily="2" charset="2"/>
              </a:rPr>
              <a:t>Intervalo  Dê uma nota de 1 a 5 para o atendimento do pessoal de manutenção</a:t>
            </a:r>
          </a:p>
          <a:p>
            <a:pPr marL="535480" indent="-535480">
              <a:spcBef>
                <a:spcPct val="0"/>
              </a:spcBef>
              <a:buClrTx/>
              <a:buSzTx/>
              <a:buNone/>
            </a:pPr>
            <a:endParaRPr lang="pt-BR" sz="2000" b="1" dirty="0" smtClean="0">
              <a:sym typeface="Wingdings" pitchFamily="2" charset="2"/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(Questionário - Uso de escalas)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28457"/>
            <a:ext cx="8340552" cy="4490205"/>
          </a:xfrm>
          <a:noFill/>
        </p:spPr>
        <p:txBody>
          <a:bodyPr lIns="86362" tIns="42424" rIns="86362" bIns="42424"/>
          <a:lstStyle/>
          <a:p>
            <a:pPr marL="535480" indent="-535480"/>
            <a:r>
              <a:rPr lang="pt-BR" dirty="0" smtClean="0">
                <a:sym typeface="Wingdings" pitchFamily="2" charset="2"/>
              </a:rPr>
              <a:t>Aversão a questionários.</a:t>
            </a:r>
          </a:p>
          <a:p>
            <a:pPr marL="535480" indent="-535480"/>
            <a:endParaRPr lang="pt-BR" dirty="0" smtClean="0">
              <a:sym typeface="Wingdings" pitchFamily="2" charset="2"/>
            </a:endParaRPr>
          </a:p>
          <a:p>
            <a:pPr marL="535480" indent="-535480"/>
            <a:r>
              <a:rPr lang="pt-BR" dirty="0" smtClean="0">
                <a:sym typeface="Wingdings" pitchFamily="2" charset="2"/>
              </a:rPr>
              <a:t>Tirania das palavras.</a:t>
            </a:r>
          </a:p>
          <a:p>
            <a:pPr marL="535480" indent="-535480"/>
            <a:endParaRPr lang="pt-BR" dirty="0" smtClean="0">
              <a:sym typeface="Wingdings" pitchFamily="2" charset="2"/>
            </a:endParaRPr>
          </a:p>
          <a:p>
            <a:pPr marL="535480" indent="-535480"/>
            <a:r>
              <a:rPr lang="pt-BR" dirty="0" smtClean="0">
                <a:sym typeface="Wingdings" pitchFamily="2" charset="2"/>
              </a:rPr>
              <a:t>Tendência estatística.</a:t>
            </a:r>
          </a:p>
          <a:p>
            <a:pPr marL="535480" indent="-535480"/>
            <a:endParaRPr lang="pt-BR" dirty="0" smtClean="0">
              <a:sym typeface="Wingdings" pitchFamily="2" charset="2"/>
            </a:endParaRPr>
          </a:p>
          <a:p>
            <a:pPr marL="535480" indent="-535480"/>
            <a:r>
              <a:rPr lang="pt-BR" dirty="0" smtClean="0">
                <a:sym typeface="Wingdings" pitchFamily="2" charset="2"/>
              </a:rPr>
              <a:t>Frieza e impessoalidade.</a:t>
            </a:r>
          </a:p>
        </p:txBody>
      </p:sp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(Questionário - Limitações 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1628457"/>
            <a:ext cx="8001000" cy="4490205"/>
          </a:xfrm>
          <a:noFill/>
        </p:spPr>
        <p:txBody>
          <a:bodyPr lIns="86362" tIns="42424" rIns="86362" bIns="42424"/>
          <a:lstStyle/>
          <a:p>
            <a:pPr marL="535480" indent="-535480"/>
            <a:r>
              <a:rPr lang="pt-BR" b="1" dirty="0" smtClean="0">
                <a:sym typeface="Wingdings" pitchFamily="2" charset="2"/>
              </a:rPr>
              <a:t>Identifique os principais pontos através das questões: </a:t>
            </a:r>
          </a:p>
          <a:p>
            <a:pPr marL="1880556" lvl="3" indent="-382486"/>
            <a:r>
              <a:rPr lang="pt-BR" sz="2400" b="1" dirty="0" smtClean="0">
                <a:sym typeface="Wingdings" pitchFamily="2" charset="2"/>
              </a:rPr>
              <a:t>o que (</a:t>
            </a:r>
            <a:r>
              <a:rPr lang="pt-BR" sz="2400" b="1" dirty="0" err="1" smtClean="0">
                <a:sym typeface="Wingdings" pitchFamily="2" charset="2"/>
              </a:rPr>
              <a:t>What</a:t>
            </a:r>
            <a:r>
              <a:rPr lang="pt-BR" sz="2400" b="1" dirty="0" smtClean="0">
                <a:sym typeface="Wingdings" pitchFamily="2" charset="2"/>
              </a:rPr>
              <a:t>?);</a:t>
            </a:r>
          </a:p>
          <a:p>
            <a:pPr marL="1880556" lvl="3" indent="-382486"/>
            <a:r>
              <a:rPr lang="pt-BR" sz="2400" b="1" dirty="0" smtClean="0">
                <a:sym typeface="Wingdings" pitchFamily="2" charset="2"/>
              </a:rPr>
              <a:t>quando (</a:t>
            </a:r>
            <a:r>
              <a:rPr lang="pt-BR" sz="2400" b="1" dirty="0" err="1" smtClean="0">
                <a:sym typeface="Wingdings" pitchFamily="2" charset="2"/>
              </a:rPr>
              <a:t>When</a:t>
            </a:r>
            <a:r>
              <a:rPr lang="pt-BR" sz="2400" b="1" dirty="0" smtClean="0">
                <a:sym typeface="Wingdings" pitchFamily="2" charset="2"/>
              </a:rPr>
              <a:t>?);</a:t>
            </a:r>
          </a:p>
          <a:p>
            <a:pPr marL="1880556" lvl="3" indent="-382486"/>
            <a:r>
              <a:rPr lang="pt-BR" sz="2400" b="1" dirty="0" smtClean="0">
                <a:sym typeface="Wingdings" pitchFamily="2" charset="2"/>
              </a:rPr>
              <a:t>onde (</a:t>
            </a:r>
            <a:r>
              <a:rPr lang="pt-BR" sz="2400" b="1" dirty="0" err="1" smtClean="0">
                <a:sym typeface="Wingdings" pitchFamily="2" charset="2"/>
              </a:rPr>
              <a:t>Where</a:t>
            </a:r>
            <a:r>
              <a:rPr lang="pt-BR" sz="2400" b="1" dirty="0" smtClean="0">
                <a:sym typeface="Wingdings" pitchFamily="2" charset="2"/>
              </a:rPr>
              <a:t>?);</a:t>
            </a:r>
          </a:p>
          <a:p>
            <a:pPr marL="1880556" lvl="3" indent="-382486"/>
            <a:r>
              <a:rPr lang="pt-BR" sz="2400" b="1" dirty="0" smtClean="0">
                <a:sym typeface="Wingdings" pitchFamily="2" charset="2"/>
              </a:rPr>
              <a:t>por que (</a:t>
            </a:r>
            <a:r>
              <a:rPr lang="pt-BR" sz="2400" b="1" dirty="0" err="1" smtClean="0">
                <a:sym typeface="Wingdings" pitchFamily="2" charset="2"/>
              </a:rPr>
              <a:t>Why</a:t>
            </a:r>
            <a:r>
              <a:rPr lang="pt-BR" sz="2400" b="1" dirty="0" smtClean="0">
                <a:sym typeface="Wingdings" pitchFamily="2" charset="2"/>
              </a:rPr>
              <a:t>?);</a:t>
            </a:r>
          </a:p>
          <a:p>
            <a:pPr marL="1880556" lvl="3" indent="-382486"/>
            <a:r>
              <a:rPr lang="pt-BR" sz="2400" b="1" dirty="0" smtClean="0">
                <a:sym typeface="Wingdings" pitchFamily="2" charset="2"/>
              </a:rPr>
              <a:t>quem (Who?) </a:t>
            </a:r>
          </a:p>
          <a:p>
            <a:pPr marL="1880556" lvl="3" indent="-382486"/>
            <a:r>
              <a:rPr lang="pt-BR" sz="2400" b="1" dirty="0" smtClean="0">
                <a:sym typeface="Wingdings" pitchFamily="2" charset="2"/>
              </a:rPr>
              <a:t>e ainda pode acrescentar a pergunta como(</a:t>
            </a:r>
            <a:r>
              <a:rPr lang="pt-BR" sz="2400" b="1" dirty="0" err="1" smtClean="0">
                <a:sym typeface="Wingdings" pitchFamily="2" charset="2"/>
              </a:rPr>
              <a:t>How</a:t>
            </a:r>
            <a:r>
              <a:rPr lang="pt-BR" sz="2400" b="1" dirty="0" smtClean="0">
                <a:sym typeface="Wingdings" pitchFamily="2" charset="2"/>
              </a:rPr>
              <a:t>?) e quanto custa (</a:t>
            </a:r>
            <a:r>
              <a:rPr lang="pt-BR" sz="2400" b="1" dirty="0" err="1" smtClean="0">
                <a:sym typeface="Wingdings" pitchFamily="2" charset="2"/>
              </a:rPr>
              <a:t>How</a:t>
            </a:r>
            <a:r>
              <a:rPr lang="pt-BR" sz="2400" b="1" dirty="0" smtClean="0">
                <a:sym typeface="Wingdings" pitchFamily="2" charset="2"/>
              </a:rPr>
              <a:t> </a:t>
            </a:r>
            <a:r>
              <a:rPr lang="pt-BR" sz="2400" b="1" dirty="0" err="1" smtClean="0">
                <a:sym typeface="Wingdings" pitchFamily="2" charset="2"/>
              </a:rPr>
              <a:t>much</a:t>
            </a:r>
            <a:r>
              <a:rPr lang="pt-BR" sz="2400" b="1" dirty="0" smtClean="0">
                <a:sym typeface="Wingdings" pitchFamily="2" charset="2"/>
              </a:rPr>
              <a:t>?).</a:t>
            </a:r>
          </a:p>
        </p:txBody>
      </p:sp>
      <p:sp>
        <p:nvSpPr>
          <p:cNvPr id="86019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(A Técnica dos 5 </a:t>
            </a:r>
            <a:r>
              <a:rPr lang="pt-BR" sz="3200" b="1" dirty="0" err="1" smtClean="0">
                <a:latin typeface="Arial" pitchFamily="34" charset="0"/>
              </a:rPr>
              <a:t>W’s</a:t>
            </a:r>
            <a:r>
              <a:rPr lang="pt-BR" sz="3200" b="1" dirty="0" smtClean="0">
                <a:latin typeface="Arial" pitchFamily="34" charset="0"/>
              </a:rPr>
              <a:t> e 2H`s)</a:t>
            </a:r>
            <a:endParaRPr lang="pt-BR" sz="3200" b="1" dirty="0">
              <a:latin typeface="Arial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58343"/>
            <a:ext cx="2209800" cy="269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628457"/>
            <a:ext cx="8340552" cy="4490205"/>
          </a:xfrm>
          <a:noFill/>
        </p:spPr>
        <p:txBody>
          <a:bodyPr lIns="86362" tIns="42424" rIns="86362" bIns="42424"/>
          <a:lstStyle/>
          <a:p>
            <a:pPr marL="535480" indent="-535480"/>
            <a:r>
              <a:rPr lang="pt-BR" dirty="0" smtClean="0">
                <a:sym typeface="Wingdings" pitchFamily="2" charset="2"/>
              </a:rPr>
              <a:t>Escreva todas as respostas obtidas</a:t>
            </a:r>
          </a:p>
          <a:p>
            <a:pPr marL="535480" indent="-535480"/>
            <a:endParaRPr lang="pt-BR" dirty="0" smtClean="0">
              <a:sym typeface="Wingdings" pitchFamily="2" charset="2"/>
            </a:endParaRPr>
          </a:p>
          <a:p>
            <a:pPr marL="535480" indent="-535480"/>
            <a:r>
              <a:rPr lang="pt-BR" dirty="0" smtClean="0">
                <a:sym typeface="Wingdings" pitchFamily="2" charset="2"/>
              </a:rPr>
              <a:t>Examine as respostas de cada questão e restabeleça novas situações para possibilitar novos pontos a serem questionados</a:t>
            </a:r>
          </a:p>
          <a:p>
            <a:pPr marL="535480" indent="-535480"/>
            <a:endParaRPr lang="pt-BR" dirty="0" smtClean="0">
              <a:sym typeface="Wingdings" pitchFamily="2" charset="2"/>
            </a:endParaRPr>
          </a:p>
          <a:p>
            <a:pPr marL="535480" indent="-535480"/>
            <a:r>
              <a:rPr lang="pt-BR" dirty="0" smtClean="0">
                <a:sym typeface="Wingdings" pitchFamily="2" charset="2"/>
              </a:rPr>
              <a:t>Selecione as resposta obtidas e desenvolva os registros</a:t>
            </a: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(A Técnica dos 5 </a:t>
            </a:r>
            <a:r>
              <a:rPr lang="pt-BR" sz="3200" b="1" dirty="0" err="1" smtClean="0">
                <a:latin typeface="Arial" pitchFamily="34" charset="0"/>
              </a:rPr>
              <a:t>W’s</a:t>
            </a:r>
            <a:r>
              <a:rPr lang="pt-BR" sz="3200" b="1" dirty="0" smtClean="0">
                <a:latin typeface="Arial" pitchFamily="34" charset="0"/>
              </a:rPr>
              <a:t> e 2H`s)</a:t>
            </a:r>
            <a:endParaRPr lang="pt-BR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)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76400"/>
            <a:ext cx="6053504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556754"/>
            <a:ext cx="8153400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2800" dirty="0" smtClean="0">
                <a:sym typeface="Wingdings" pitchFamily="2" charset="2"/>
              </a:rPr>
              <a:t>Técnica baseada em geração de idéia.</a:t>
            </a:r>
          </a:p>
          <a:p>
            <a:pPr marL="535480" indent="-535480">
              <a:lnSpc>
                <a:spcPct val="80000"/>
              </a:lnSpc>
            </a:pPr>
            <a:endParaRPr lang="pt-BR" sz="2800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Suspensão de julgamento.</a:t>
            </a: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A atitude essencial básica é não julgar o que se cria no </a:t>
            </a:r>
            <a:r>
              <a:rPr lang="pt-BR" sz="2400" dirty="0" err="1" smtClean="0">
                <a:sym typeface="Wingdings" pitchFamily="2" charset="2"/>
              </a:rPr>
              <a:t>brainstorming</a:t>
            </a:r>
            <a:r>
              <a:rPr lang="pt-BR" sz="2400" dirty="0" smtClean="0">
                <a:sym typeface="Wingdings" pitchFamily="2" charset="2"/>
              </a:rPr>
              <a:t>.</a:t>
            </a:r>
          </a:p>
          <a:p>
            <a:pPr marL="535480" indent="-535480">
              <a:lnSpc>
                <a:spcPct val="80000"/>
              </a:lnSpc>
            </a:pPr>
            <a:endParaRPr lang="pt-BR" sz="2800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O princípio da roda livre</a:t>
            </a: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Deve-se enfatizar a necessidade de absoluta espontaneidade nos trabalhos de grupo devendo estar em um ambiente à vontade e não avaliativo.</a:t>
            </a:r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Quantidade é qualidade</a:t>
            </a: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Tanto maior o número de idéias tanto melhor sua qualidade, aumentando, daí, a probabilidade de se encontrar uma diferente e criativa.</a:t>
            </a:r>
          </a:p>
          <a:p>
            <a:pPr marL="535480" indent="-535480">
              <a:lnSpc>
                <a:spcPct val="80000"/>
              </a:lnSpc>
            </a:pPr>
            <a:endParaRPr lang="pt-BR" sz="2800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Utilização da “carona”</a:t>
            </a: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Concentrar em melhorar as idéias alheias, transformando-as e enriquecendo-as (2/3 das melhores idéias provêm de carona).</a:t>
            </a:r>
          </a:p>
        </p:txBody>
      </p:sp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Requisitos</a:t>
            </a:r>
            <a:r>
              <a:rPr lang="en-US" dirty="0" smtClean="0"/>
              <a:t> de um software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São as </a:t>
            </a:r>
            <a:r>
              <a:rPr lang="en-US" dirty="0" err="1" smtClean="0"/>
              <a:t>características</a:t>
            </a:r>
            <a:r>
              <a:rPr lang="en-US" dirty="0" smtClean="0"/>
              <a:t> e </a:t>
            </a:r>
            <a:r>
              <a:rPr lang="en-US" dirty="0" err="1" smtClean="0"/>
              <a:t>funcionalidades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um software tem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9143" y="2133600"/>
            <a:ext cx="620485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2000" b="1" dirty="0" smtClean="0">
                <a:sym typeface="Wingdings" pitchFamily="2" charset="2"/>
              </a:rPr>
              <a:t>Número de pessoas : </a:t>
            </a:r>
            <a:r>
              <a:rPr lang="pt-BR" sz="2000" dirty="0" smtClean="0">
                <a:sym typeface="Wingdings" pitchFamily="2" charset="2"/>
              </a:rPr>
              <a:t>6 a 10 pessoas.</a:t>
            </a:r>
          </a:p>
          <a:p>
            <a:pPr marL="535480" indent="-535480">
              <a:lnSpc>
                <a:spcPct val="80000"/>
              </a:lnSpc>
            </a:pPr>
            <a:endParaRPr lang="pt-BR" sz="2000" b="1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sz="2000" b="1" dirty="0" smtClean="0">
                <a:sym typeface="Wingdings" pitchFamily="2" charset="2"/>
              </a:rPr>
              <a:t>Separação das fases : </a:t>
            </a:r>
            <a:r>
              <a:rPr lang="pt-BR" sz="2000" dirty="0" smtClean="0">
                <a:sym typeface="Wingdings" pitchFamily="2" charset="2"/>
              </a:rPr>
              <a:t>primeiro uma fase de exposição de idéias e depois a fase da avaliação.</a:t>
            </a:r>
          </a:p>
          <a:p>
            <a:pPr marL="535480" indent="-535480">
              <a:lnSpc>
                <a:spcPct val="80000"/>
              </a:lnSpc>
            </a:pPr>
            <a:endParaRPr lang="pt-BR" sz="2000" b="1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sz="2000" b="1" dirty="0" smtClean="0">
                <a:sym typeface="Wingdings" pitchFamily="2" charset="2"/>
              </a:rPr>
              <a:t>Duração : </a:t>
            </a:r>
            <a:r>
              <a:rPr lang="pt-BR" sz="2000" dirty="0" smtClean="0">
                <a:sym typeface="Wingdings" pitchFamily="2" charset="2"/>
              </a:rPr>
              <a:t>indefinido.</a:t>
            </a:r>
          </a:p>
          <a:p>
            <a:pPr marL="535480" indent="-535480">
              <a:lnSpc>
                <a:spcPct val="80000"/>
              </a:lnSpc>
            </a:pPr>
            <a:endParaRPr lang="pt-BR" sz="2000" b="1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sz="2000" b="1" dirty="0" smtClean="0">
                <a:sym typeface="Wingdings" pitchFamily="2" charset="2"/>
              </a:rPr>
              <a:t>O registro das idéias : </a:t>
            </a:r>
            <a:r>
              <a:rPr lang="pt-BR" sz="2000" dirty="0" smtClean="0">
                <a:sym typeface="Wingdings" pitchFamily="2" charset="2"/>
              </a:rPr>
              <a:t>tentar organizar as idéias no final.</a:t>
            </a:r>
          </a:p>
          <a:p>
            <a:pPr marL="535480" indent="-535480">
              <a:lnSpc>
                <a:spcPct val="80000"/>
              </a:lnSpc>
            </a:pPr>
            <a:endParaRPr lang="pt-BR" sz="2000" b="1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sz="2000" b="1" dirty="0" smtClean="0">
                <a:sym typeface="Wingdings" pitchFamily="2" charset="2"/>
              </a:rPr>
              <a:t>A liderança : </a:t>
            </a:r>
            <a:r>
              <a:rPr lang="pt-BR" sz="2000" dirty="0" smtClean="0">
                <a:sym typeface="Wingdings" pitchFamily="2" charset="2"/>
              </a:rPr>
              <a:t>deve ser espontânea</a:t>
            </a:r>
          </a:p>
          <a:p>
            <a:pPr marL="535480" indent="-535480">
              <a:lnSpc>
                <a:spcPct val="80000"/>
              </a:lnSpc>
            </a:pPr>
            <a:endParaRPr lang="pt-BR" sz="2000" b="1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sz="2000" b="1" dirty="0" smtClean="0">
                <a:sym typeface="Wingdings" pitchFamily="2" charset="2"/>
              </a:rPr>
              <a:t>Constituição do grupo : </a:t>
            </a:r>
            <a:r>
              <a:rPr lang="pt-BR" sz="2000" dirty="0" smtClean="0">
                <a:sym typeface="Wingdings" pitchFamily="2" charset="2"/>
              </a:rPr>
              <a:t>procurar juntar pessoas com funções equivalentes</a:t>
            </a:r>
            <a:r>
              <a:rPr lang="pt-BR" sz="2000" b="1" dirty="0" smtClean="0">
                <a:sym typeface="Wingdings" pitchFamily="2" charset="2"/>
              </a:rPr>
              <a:t>.</a:t>
            </a:r>
          </a:p>
        </p:txBody>
      </p:sp>
      <p:sp>
        <p:nvSpPr>
          <p:cNvPr id="103427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- organização)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Geração de idéias</a:t>
            </a: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Participantes fornecem idéias, sem discussão sobre o mérito delas.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Útil na geração de varias visões do problema e na sua formulação de diferentes maneiras.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Atividades dessa fase: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dirty="0" smtClean="0">
                <a:sym typeface="Wingdings" pitchFamily="2" charset="2"/>
              </a:rPr>
              <a:t>identificação dos participantes (normalmente usuários e desenvolvedores);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dirty="0" smtClean="0">
                <a:sym typeface="Wingdings" pitchFamily="2" charset="2"/>
              </a:rPr>
              <a:t>designação do líder;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dirty="0" smtClean="0">
                <a:sym typeface="Wingdings" pitchFamily="2" charset="2"/>
              </a:rPr>
              <a:t>agendamento da sessão com todos os participantes; e</a:t>
            </a:r>
          </a:p>
          <a:p>
            <a:pPr marL="1498070" lvl="2" indent="-344237">
              <a:lnSpc>
                <a:spcPct val="80000"/>
              </a:lnSpc>
            </a:pPr>
            <a:r>
              <a:rPr lang="pt-BR" sz="2000" dirty="0" smtClean="0">
                <a:sym typeface="Wingdings" pitchFamily="2" charset="2"/>
              </a:rPr>
              <a:t>preparação da sala.</a:t>
            </a:r>
          </a:p>
        </p:txBody>
      </p:sp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Geração de idéias ( </a:t>
            </a:r>
            <a:r>
              <a:rPr lang="pt-BR" sz="2800" b="1" dirty="0" err="1" smtClean="0">
                <a:solidFill>
                  <a:schemeClr val="accent1"/>
                </a:solidFill>
                <a:sym typeface="Wingdings" pitchFamily="2" charset="2"/>
              </a:rPr>
              <a:t>cont</a:t>
            </a: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)</a:t>
            </a:r>
          </a:p>
          <a:p>
            <a:pPr lvl="1">
              <a:lnSpc>
                <a:spcPct val="80000"/>
              </a:lnSpc>
            </a:pPr>
            <a:r>
              <a:rPr lang="pt-BR" sz="2800" dirty="0" smtClean="0">
                <a:latin typeface="CMSS12" charset="0"/>
                <a:sym typeface="Wingdings" pitchFamily="2" charset="2"/>
              </a:rPr>
              <a:t>Saída: depende das idéias geradas (pessoas com conhecimento e especialidades apropriados).</a:t>
            </a:r>
          </a:p>
          <a:p>
            <a:pPr lvl="1">
              <a:lnSpc>
                <a:spcPct val="80000"/>
              </a:lnSpc>
            </a:pPr>
            <a:endParaRPr lang="pt-BR" sz="2800" dirty="0" smtClean="0">
              <a:latin typeface="CMSS12" charset="0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800" dirty="0" smtClean="0">
                <a:latin typeface="CMSS12" charset="0"/>
                <a:sym typeface="Wingdings" pitchFamily="2" charset="2"/>
              </a:rPr>
              <a:t>O líder abre a sessão falando sobre o problema de um modo geral, e os participantes podem gerar novas idéias para expressar o problema.</a:t>
            </a:r>
          </a:p>
          <a:p>
            <a:pPr lvl="1">
              <a:lnSpc>
                <a:spcPct val="80000"/>
              </a:lnSpc>
            </a:pPr>
            <a:endParaRPr lang="pt-BR" sz="2800" dirty="0" smtClean="0">
              <a:latin typeface="CMSS12" charset="0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800" dirty="0" smtClean="0">
                <a:latin typeface="CMSS12" charset="0"/>
                <a:sym typeface="Wingdings" pitchFamily="2" charset="2"/>
              </a:rPr>
              <a:t>Continua enquanto novas idéias estiverem sendo geradas.</a:t>
            </a:r>
          </a:p>
        </p:txBody>
      </p:sp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2800" b="1" dirty="0" smtClean="0">
                <a:solidFill>
                  <a:schemeClr val="accent1"/>
                </a:solidFill>
                <a:sym typeface="Wingdings" pitchFamily="2" charset="2"/>
              </a:rPr>
              <a:t>Geração de idéias – (</a:t>
            </a:r>
            <a:r>
              <a:rPr lang="pt-BR" sz="3200" b="1" dirty="0" smtClean="0">
                <a:solidFill>
                  <a:schemeClr val="accent1"/>
                </a:solidFill>
                <a:latin typeface="CMSS12" charset="0"/>
                <a:sym typeface="Wingdings" pitchFamily="2" charset="2"/>
              </a:rPr>
              <a:t>quatro regras):</a:t>
            </a:r>
          </a:p>
          <a:p>
            <a:pPr lvl="1">
              <a:lnSpc>
                <a:spcPct val="80000"/>
              </a:lnSpc>
            </a:pPr>
            <a:endParaRPr lang="pt-BR" sz="2400" b="1" dirty="0" smtClean="0">
              <a:solidFill>
                <a:schemeClr val="accent1"/>
              </a:solidFill>
              <a:latin typeface="CMSS12" charset="0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latin typeface="CMSS12" charset="0"/>
                <a:sym typeface="Wingdings" pitchFamily="2" charset="2"/>
              </a:rPr>
              <a:t>É terminantemente proibido criticar as idéias;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latin typeface="CMSS12" charset="0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latin typeface="CMSS12" charset="0"/>
                <a:sym typeface="Wingdings" pitchFamily="2" charset="2"/>
              </a:rPr>
              <a:t>Idéias não convencionais ou estranhas </a:t>
            </a:r>
            <a:r>
              <a:rPr lang="pt-BR" sz="2400" dirty="0" err="1" smtClean="0">
                <a:latin typeface="CMSS12" charset="0"/>
                <a:sym typeface="Wingdings" pitchFamily="2" charset="2"/>
              </a:rPr>
              <a:t>s~ao</a:t>
            </a:r>
            <a:r>
              <a:rPr lang="pt-BR" sz="2400" dirty="0" smtClean="0">
                <a:latin typeface="CMSS12" charset="0"/>
                <a:sym typeface="Wingdings" pitchFamily="2" charset="2"/>
              </a:rPr>
              <a:t> encorajadas;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latin typeface="CMSS12" charset="0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latin typeface="CMSS12" charset="0"/>
                <a:sym typeface="Wingdings" pitchFamily="2" charset="2"/>
              </a:rPr>
              <a:t>O numero de idéias geradas deve ser bem grande; 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latin typeface="CMSS12" charset="0"/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latin typeface="CMSS12" charset="0"/>
                <a:sym typeface="Wingdings" pitchFamily="2" charset="2"/>
              </a:rPr>
              <a:t>Os participantes devem ser encorajados a combinar ou enriquecer as idéias de outros (idéias visíveis).</a:t>
            </a: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sz="3200" b="1" dirty="0" smtClean="0">
                <a:solidFill>
                  <a:schemeClr val="accent1"/>
                </a:solidFill>
                <a:sym typeface="Wingdings" pitchFamily="2" charset="2"/>
              </a:rPr>
              <a:t>Consolidação das idéias: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Idéias são discutidas, revisadas, organizadas e avaliadas.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Algumas idéias são </a:t>
            </a:r>
            <a:r>
              <a:rPr lang="pt-BR" sz="2400" dirty="0" err="1" smtClean="0">
                <a:sym typeface="Wingdings" pitchFamily="2" charset="2"/>
              </a:rPr>
              <a:t>refraseadas</a:t>
            </a:r>
            <a:r>
              <a:rPr lang="pt-BR" sz="2400" dirty="0" smtClean="0">
                <a:sym typeface="Wingdings" pitchFamily="2" charset="2"/>
              </a:rPr>
              <a:t>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Quando duas ou mais idéias são consideradas iguais, são combinadas e reescritas para capturar a sua essência.</a:t>
            </a:r>
          </a:p>
          <a:p>
            <a:pPr lvl="1">
              <a:lnSpc>
                <a:spcPct val="80000"/>
              </a:lnSpc>
            </a:pPr>
            <a:endParaRPr lang="pt-BR" sz="2400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sz="2400" dirty="0" smtClean="0">
                <a:sym typeface="Wingdings" pitchFamily="2" charset="2"/>
              </a:rPr>
              <a:t>Os participantes podem concordar em que algumas das idéias são muito esquisitas e descartá-las.</a:t>
            </a:r>
          </a:p>
        </p:txBody>
      </p:sp>
      <p:sp>
        <p:nvSpPr>
          <p:cNvPr id="107523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/>
            <a:r>
              <a:rPr lang="pt-BR" sz="3200" b="1" dirty="0" smtClean="0">
                <a:solidFill>
                  <a:schemeClr val="accent1"/>
                </a:solidFill>
                <a:sym typeface="Wingdings" pitchFamily="2" charset="2"/>
              </a:rPr>
              <a:t>Consolidação das idéias:</a:t>
            </a:r>
          </a:p>
          <a:p>
            <a:pPr lvl="1"/>
            <a:r>
              <a:rPr lang="pt-BR" sz="2400" dirty="0" smtClean="0">
                <a:latin typeface="CMSS12" charset="0"/>
                <a:sym typeface="Wingdings" pitchFamily="2" charset="2"/>
              </a:rPr>
              <a:t>Idéias remanescentes são discutidas e classificadas em ordem de prioridade.</a:t>
            </a:r>
          </a:p>
          <a:p>
            <a:pPr lvl="1"/>
            <a:r>
              <a:rPr lang="pt-BR" sz="2400" dirty="0" smtClean="0">
                <a:latin typeface="CMSY10" charset="0"/>
                <a:sym typeface="Wingdings" pitchFamily="2" charset="2"/>
              </a:rPr>
              <a:t>Freqüentemente</a:t>
            </a:r>
            <a:r>
              <a:rPr lang="pt-BR" sz="2400" dirty="0" smtClean="0">
                <a:latin typeface="CMSS12" charset="0"/>
                <a:sym typeface="Wingdings" pitchFamily="2" charset="2"/>
              </a:rPr>
              <a:t> é necessário identificar:</a:t>
            </a:r>
          </a:p>
          <a:p>
            <a:pPr marL="1498070" lvl="2" indent="-344237"/>
            <a:r>
              <a:rPr lang="pt-BR" sz="2000" dirty="0" smtClean="0">
                <a:latin typeface="CMSS12" charset="0"/>
                <a:sym typeface="Wingdings" pitchFamily="2" charset="2"/>
              </a:rPr>
              <a:t>requisitos absolutamente essenciais;</a:t>
            </a:r>
          </a:p>
          <a:p>
            <a:pPr marL="1498070" lvl="2" indent="-344237"/>
            <a:r>
              <a:rPr lang="pt-BR" sz="2000" dirty="0" smtClean="0">
                <a:latin typeface="CMSS12" charset="0"/>
                <a:sym typeface="Wingdings" pitchFamily="2" charset="2"/>
              </a:rPr>
              <a:t>aqueles que são bons, mas não essenciais; e</a:t>
            </a:r>
          </a:p>
          <a:p>
            <a:pPr marL="1498070" lvl="2" indent="-344237"/>
            <a:r>
              <a:rPr lang="pt-BR" sz="2000" dirty="0" smtClean="0">
                <a:latin typeface="CMSS12" charset="0"/>
                <a:sym typeface="Wingdings" pitchFamily="2" charset="2"/>
              </a:rPr>
              <a:t>aqueles que seriam apropriados para uma versão subseqüente do software.</a:t>
            </a:r>
          </a:p>
          <a:p>
            <a:pPr lvl="1"/>
            <a:r>
              <a:rPr lang="pt-BR" sz="2400" dirty="0" smtClean="0">
                <a:latin typeface="CMSY10" charset="0"/>
                <a:sym typeface="Wingdings" pitchFamily="2" charset="2"/>
              </a:rPr>
              <a:t>O</a:t>
            </a:r>
            <a:r>
              <a:rPr lang="pt-BR" sz="2400" dirty="0" smtClean="0">
                <a:latin typeface="CMSS12" charset="0"/>
                <a:sym typeface="Wingdings" pitchFamily="2" charset="2"/>
              </a:rPr>
              <a:t> líder ou outra pessoa designada produz um registro das idéias remanescentes, juntamente com suas prioridades ou outros comentários relevantes</a:t>
            </a:r>
            <a:r>
              <a:rPr lang="pt-BR" sz="2800" dirty="0" smtClean="0">
                <a:latin typeface="CMSS12" charset="0"/>
                <a:sym typeface="Wingdings" pitchFamily="2" charset="2"/>
              </a:rPr>
              <a:t>.</a:t>
            </a:r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451143" y="497141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pt-BR" sz="3200" b="1" dirty="0">
                <a:latin typeface="Arial" pitchFamily="34" charset="0"/>
              </a:rPr>
              <a:t>Técnicas de extração de requisitos</a:t>
            </a:r>
            <a:br>
              <a:rPr lang="pt-BR" sz="3200" b="1" dirty="0">
                <a:latin typeface="Arial" pitchFamily="34" charset="0"/>
              </a:rPr>
            </a:br>
            <a:r>
              <a:rPr lang="pt-BR" sz="3200" b="1" dirty="0">
                <a:latin typeface="Arial" pitchFamily="34" charset="0"/>
              </a:rPr>
              <a:t> (</a:t>
            </a:r>
            <a:r>
              <a:rPr lang="pt-BR" sz="3200" b="1" dirty="0" err="1">
                <a:latin typeface="Arial" pitchFamily="34" charset="0"/>
              </a:rPr>
              <a:t>Brainstorming</a:t>
            </a:r>
            <a:r>
              <a:rPr lang="pt-BR" sz="3200" b="1" dirty="0">
                <a:latin typeface="Arial" pitchFamily="34" charset="0"/>
              </a:rPr>
              <a:t> 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http://www.socialsignal.com/system/files/2007-07-13-brainstorm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654"/>
            <a:ext cx="6400800" cy="6457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8546" name="Picture 2" descr="http://1.bp.blogspot.com/_8nXcEFOXbVI/TNFLLYwTBiI/AAAAAAAABjA/QoQA7EDqPEQ/s1600/brainsto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8700802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7522" name="Picture 2" descr="brainstorm Dynamic Visual Brainstorming Software   PreWriting, Brainstorming, Organizing and Outlining Ideas with a Compu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920" y="0"/>
            <a:ext cx="8751680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Softwares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documentar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sessão</a:t>
            </a:r>
            <a:r>
              <a:rPr lang="en-US" dirty="0" smtClean="0"/>
              <a:t> de Brainstorm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On line: </a:t>
            </a:r>
            <a:r>
              <a:rPr lang="en-US" dirty="0" smtClean="0">
                <a:hlinkClick r:id="rId2"/>
              </a:rPr>
              <a:t>https://bubbl.us/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Desktop:</a:t>
            </a:r>
          </a:p>
          <a:p>
            <a:pPr lvl="1"/>
            <a:r>
              <a:rPr lang="pt-BR" b="1" dirty="0" err="1" smtClean="0"/>
              <a:t>Mindomo</a:t>
            </a:r>
            <a:endParaRPr lang="pt-BR" b="1" dirty="0" smtClean="0"/>
          </a:p>
          <a:p>
            <a:pPr lvl="1"/>
            <a:r>
              <a:rPr lang="pt-BR" b="1" dirty="0" err="1" smtClean="0"/>
              <a:t>Free</a:t>
            </a:r>
            <a:r>
              <a:rPr lang="pt-BR" b="1" dirty="0" smtClean="0"/>
              <a:t> </a:t>
            </a:r>
            <a:r>
              <a:rPr lang="pt-BR" b="1" dirty="0" err="1" smtClean="0"/>
              <a:t>Mind</a:t>
            </a:r>
            <a:r>
              <a:rPr lang="pt-BR" b="1" dirty="0" smtClean="0"/>
              <a:t> </a:t>
            </a:r>
            <a:r>
              <a:rPr lang="pt-BR" b="1" dirty="0" err="1" smtClean="0"/>
              <a:t>Map</a:t>
            </a:r>
            <a:endParaRPr lang="pt-BR" b="1" dirty="0" smtClean="0"/>
          </a:p>
          <a:p>
            <a:pPr lvl="1"/>
            <a:r>
              <a:rPr lang="pt-BR" b="1" dirty="0" err="1" smtClean="0"/>
              <a:t>Xmind</a:t>
            </a:r>
            <a:endParaRPr lang="pt-BR" b="1" dirty="0" smtClean="0"/>
          </a:p>
          <a:p>
            <a:pPr lvl="1"/>
            <a:r>
              <a:rPr lang="en-US" b="1" dirty="0" err="1" smtClean="0"/>
              <a:t>MatchWare</a:t>
            </a:r>
            <a:r>
              <a:rPr lang="en-US" b="1" dirty="0" smtClean="0"/>
              <a:t> </a:t>
            </a:r>
            <a:r>
              <a:rPr lang="en-US" b="1" dirty="0" err="1" smtClean="0"/>
              <a:t>MindView</a:t>
            </a:r>
            <a:endParaRPr lang="pt-BR" b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Engenharia</a:t>
            </a:r>
            <a:r>
              <a:rPr lang="en-US" dirty="0" smtClean="0"/>
              <a:t> de </a:t>
            </a:r>
            <a:r>
              <a:rPr lang="en-US" dirty="0" err="1" smtClean="0"/>
              <a:t>Requisitos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é?</a:t>
            </a:r>
          </a:p>
          <a:p>
            <a:endParaRPr lang="en-US" dirty="0" smtClean="0"/>
          </a:p>
          <a:p>
            <a:r>
              <a:rPr lang="en-US" dirty="0" err="1" smtClean="0"/>
              <a:t>Quem</a:t>
            </a:r>
            <a:r>
              <a:rPr lang="en-US" dirty="0" smtClean="0"/>
              <a:t> </a:t>
            </a:r>
            <a:r>
              <a:rPr lang="en-US" dirty="0" err="1" smtClean="0"/>
              <a:t>faz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importante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err="1" smtClean="0"/>
              <a:t>Quais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passos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err="1" smtClean="0"/>
              <a:t>Qual</a:t>
            </a:r>
            <a:r>
              <a:rPr lang="en-US" dirty="0" smtClean="0"/>
              <a:t> é o </a:t>
            </a:r>
            <a:r>
              <a:rPr lang="en-US" dirty="0" err="1" smtClean="0"/>
              <a:t>produto</a:t>
            </a:r>
            <a:r>
              <a:rPr lang="en-US" dirty="0" smtClean="0"/>
              <a:t> do </a:t>
            </a:r>
            <a:r>
              <a:rPr lang="en-US" dirty="0" err="1" smtClean="0"/>
              <a:t>trabalho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9570" name="Picture 2" descr="http://www.matchware.com/en/images/om/d_om2_brainstorm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09600"/>
            <a:ext cx="8329405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2448" y="1556754"/>
            <a:ext cx="8340552" cy="4751523"/>
          </a:xfrm>
          <a:noFill/>
        </p:spPr>
        <p:txBody>
          <a:bodyPr lIns="86362" tIns="42424" rIns="86362" bIns="42424"/>
          <a:lstStyle/>
          <a:p>
            <a:pPr marL="535480" indent="-535480">
              <a:lnSpc>
                <a:spcPct val="80000"/>
              </a:lnSpc>
            </a:pPr>
            <a:r>
              <a:rPr lang="pt-BR" dirty="0" smtClean="0">
                <a:sym typeface="Wingdings" pitchFamily="2" charset="2"/>
              </a:rPr>
              <a:t>Apresenta e discute os aspectos envolvidos na observação pessoal, destacando o que observar e os cuidados com as interpretações decorrentes.</a:t>
            </a:r>
          </a:p>
          <a:p>
            <a:pPr marL="535480" indent="-535480">
              <a:lnSpc>
                <a:spcPct val="80000"/>
              </a:lnSpc>
            </a:pPr>
            <a:endParaRPr lang="pt-BR" b="1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b="1" dirty="0" smtClean="0">
                <a:sym typeface="Wingdings" pitchFamily="2" charset="2"/>
              </a:rPr>
              <a:t>Observações Previstas</a:t>
            </a:r>
            <a:endParaRPr lang="pt-BR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dirty="0" smtClean="0">
                <a:sym typeface="Wingdings" pitchFamily="2" charset="2"/>
              </a:rPr>
              <a:t>São aquelas observações que constam do plano de trabalho do analista e programadas para terem sua realização conforme previsto.</a:t>
            </a:r>
            <a:endParaRPr lang="pt-BR" b="1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endParaRPr lang="pt-BR" b="1" dirty="0" smtClean="0">
              <a:sym typeface="Wingdings" pitchFamily="2" charset="2"/>
            </a:endParaRPr>
          </a:p>
          <a:p>
            <a:pPr marL="535480" indent="-535480">
              <a:lnSpc>
                <a:spcPct val="80000"/>
              </a:lnSpc>
            </a:pPr>
            <a:r>
              <a:rPr lang="pt-BR" b="1" dirty="0" smtClean="0">
                <a:sym typeface="Wingdings" pitchFamily="2" charset="2"/>
              </a:rPr>
              <a:t>Observações Imprevistas</a:t>
            </a:r>
            <a:endParaRPr lang="pt-BR" dirty="0" smtClean="0">
              <a:sym typeface="Wingdings" pitchFamily="2" charset="2"/>
            </a:endParaRPr>
          </a:p>
          <a:p>
            <a:pPr lvl="1">
              <a:lnSpc>
                <a:spcPct val="80000"/>
              </a:lnSpc>
            </a:pPr>
            <a:r>
              <a:rPr lang="pt-BR" dirty="0" smtClean="0">
                <a:sym typeface="Wingdings" pitchFamily="2" charset="2"/>
              </a:rPr>
              <a:t>São aquelas que durante o processo de trabalho o analista desenvolve de maneira aleatória.</a:t>
            </a:r>
          </a:p>
        </p:txBody>
      </p:sp>
      <p:sp>
        <p:nvSpPr>
          <p:cNvPr id="109571" name="Rectangle 3"/>
          <p:cNvSpPr>
            <a:spLocks noChangeArrowheads="1"/>
          </p:cNvSpPr>
          <p:nvPr/>
        </p:nvSpPr>
        <p:spPr bwMode="auto">
          <a:xfrm>
            <a:off x="451143" y="425439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en-GB" sz="3200" b="1" dirty="0" err="1">
                <a:latin typeface="Arial" pitchFamily="34" charset="0"/>
              </a:rPr>
              <a:t>Técnicas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extração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requisitos</a:t>
            </a:r>
            <a:r>
              <a:rPr lang="en-GB" sz="3200" b="1" dirty="0">
                <a:latin typeface="Arial" pitchFamily="34" charset="0"/>
              </a:rPr>
              <a:t/>
            </a:r>
            <a:br>
              <a:rPr lang="en-GB" sz="3200" b="1" dirty="0">
                <a:latin typeface="Arial" pitchFamily="34" charset="0"/>
              </a:rPr>
            </a:br>
            <a:r>
              <a:rPr lang="en-GB" sz="3200" b="1" dirty="0">
                <a:latin typeface="Arial" pitchFamily="34" charset="0"/>
              </a:rPr>
              <a:t> (</a:t>
            </a:r>
            <a:r>
              <a:rPr lang="pt-BR" sz="3200" b="1" i="1" dirty="0">
                <a:latin typeface="Arial" pitchFamily="34" charset="0"/>
              </a:rPr>
              <a:t>Técnica de Observação</a:t>
            </a:r>
            <a:r>
              <a:rPr lang="pt-BR" sz="3200" b="1" dirty="0">
                <a:latin typeface="Arial" pitchFamily="34" charset="0"/>
              </a:rPr>
              <a:t> )</a:t>
            </a:r>
            <a:endParaRPr lang="en-GB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153400" cy="4502528"/>
          </a:xfrm>
          <a:noFill/>
        </p:spPr>
        <p:txBody>
          <a:bodyPr lIns="86362" tIns="42424" rIns="86362" bIns="42424">
            <a:normAutofit fontScale="92500" lnSpcReduction="20000"/>
          </a:bodyPr>
          <a:lstStyle/>
          <a:p>
            <a:pPr marL="535480" indent="-535480" algn="just">
              <a:lnSpc>
                <a:spcPct val="90000"/>
              </a:lnSpc>
            </a:pPr>
            <a:r>
              <a:rPr lang="pt-BR" dirty="0" smtClean="0">
                <a:sym typeface="Wingdings" pitchFamily="2" charset="2"/>
              </a:rPr>
              <a:t>Pesquisar a documentação existente:</a:t>
            </a:r>
          </a:p>
          <a:p>
            <a:pPr lvl="1">
              <a:lnSpc>
                <a:spcPct val="90000"/>
              </a:lnSpc>
            </a:pPr>
            <a:endParaRPr lang="pt-BR" sz="2400" b="1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pt-BR" sz="2400" b="1" dirty="0" smtClean="0">
                <a:sym typeface="Wingdings" pitchFamily="2" charset="2"/>
              </a:rPr>
              <a:t>Legislação -</a:t>
            </a:r>
            <a:r>
              <a:rPr lang="pt-BR" b="1" dirty="0" smtClean="0">
                <a:sym typeface="Wingdings" pitchFamily="2" charset="2"/>
              </a:rPr>
              <a:t> </a:t>
            </a:r>
            <a:r>
              <a:rPr lang="pt-BR" dirty="0" smtClean="0">
                <a:sym typeface="Wingdings" pitchFamily="2" charset="2"/>
              </a:rPr>
              <a:t>os documentos normativos elaborados pelo governo através de leis, decretos, regulamentos</a:t>
            </a:r>
            <a:endParaRPr lang="pt-BR" b="1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endParaRPr lang="pt-BR" b="1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pt-BR" sz="2400" b="1" dirty="0" smtClean="0">
                <a:sym typeface="Wingdings" pitchFamily="2" charset="2"/>
              </a:rPr>
              <a:t>Manuais e Formulários -</a:t>
            </a:r>
            <a:r>
              <a:rPr lang="pt-BR" b="1" dirty="0" smtClean="0">
                <a:sym typeface="Wingdings" pitchFamily="2" charset="2"/>
              </a:rPr>
              <a:t> </a:t>
            </a:r>
            <a:r>
              <a:rPr lang="pt-BR" dirty="0" smtClean="0">
                <a:sym typeface="Wingdings" pitchFamily="2" charset="2"/>
              </a:rPr>
              <a:t>Os manuais e formulários da empresa são instrumentos indispensáveis à consulta, pois refletem a organização.</a:t>
            </a:r>
          </a:p>
          <a:p>
            <a:pPr lvl="1">
              <a:lnSpc>
                <a:spcPct val="90000"/>
              </a:lnSpc>
            </a:pPr>
            <a:endParaRPr lang="pt-BR" sz="2400" b="1" dirty="0" smtClean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pt-BR" sz="2400" b="1" dirty="0" smtClean="0">
                <a:sym typeface="Wingdings" pitchFamily="2" charset="2"/>
              </a:rPr>
              <a:t>Projetos Anteriores -</a:t>
            </a:r>
            <a:r>
              <a:rPr lang="pt-BR" b="1" dirty="0" smtClean="0">
                <a:sym typeface="Wingdings" pitchFamily="2" charset="2"/>
              </a:rPr>
              <a:t> </a:t>
            </a:r>
            <a:r>
              <a:rPr lang="pt-BR" dirty="0" smtClean="0">
                <a:sym typeface="Wingdings" pitchFamily="2" charset="2"/>
              </a:rPr>
              <a:t>os projetos já desenvolvidos que podem fornecer informações sobre o assunto que está sendo tratado bem como motivos e justificativas existentes na época em que foram desenvolvidos, apresentando as soluções adotadas e as rejeitadas.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pt-BR" b="1" dirty="0" smtClean="0">
              <a:sym typeface="Wingdings" pitchFamily="2" charset="2"/>
            </a:endParaRPr>
          </a:p>
        </p:txBody>
      </p:sp>
      <p:sp>
        <p:nvSpPr>
          <p:cNvPr id="112643" name="Rectangle 3"/>
          <p:cNvSpPr>
            <a:spLocks noChangeArrowheads="1"/>
          </p:cNvSpPr>
          <p:nvPr/>
        </p:nvSpPr>
        <p:spPr bwMode="auto">
          <a:xfrm>
            <a:off x="451143" y="333022"/>
            <a:ext cx="7773038" cy="771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86362" tIns="42424" rIns="86362" bIns="42424" anchor="b"/>
          <a:lstStyle/>
          <a:p>
            <a:r>
              <a:rPr lang="en-GB" sz="3200" b="1" dirty="0" err="1">
                <a:latin typeface="Arial" pitchFamily="34" charset="0"/>
              </a:rPr>
              <a:t>Técnicas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extração</a:t>
            </a:r>
            <a:r>
              <a:rPr lang="en-GB" sz="3200" b="1" dirty="0">
                <a:latin typeface="Arial" pitchFamily="34" charset="0"/>
              </a:rPr>
              <a:t> de </a:t>
            </a:r>
            <a:r>
              <a:rPr lang="en-GB" sz="3200" b="1" dirty="0" err="1">
                <a:latin typeface="Arial" pitchFamily="34" charset="0"/>
              </a:rPr>
              <a:t>requisitos</a:t>
            </a:r>
            <a:r>
              <a:rPr lang="en-GB" sz="3200" b="1" dirty="0">
                <a:latin typeface="Arial" pitchFamily="34" charset="0"/>
              </a:rPr>
              <a:t/>
            </a:r>
            <a:br>
              <a:rPr lang="en-GB" sz="3200" b="1" dirty="0">
                <a:latin typeface="Arial" pitchFamily="34" charset="0"/>
              </a:rPr>
            </a:br>
            <a:r>
              <a:rPr lang="en-GB" sz="3200" b="1" dirty="0">
                <a:latin typeface="Arial" pitchFamily="34" charset="0"/>
              </a:rPr>
              <a:t> (</a:t>
            </a:r>
            <a:r>
              <a:rPr lang="pt-BR" sz="3200" b="1" i="1" dirty="0">
                <a:latin typeface="Arial" pitchFamily="34" charset="0"/>
              </a:rPr>
              <a:t>Revisão da Documentação</a:t>
            </a:r>
            <a:r>
              <a:rPr lang="pt-BR" sz="3200" b="1" dirty="0">
                <a:latin typeface="Arial" pitchFamily="34" charset="0"/>
              </a:rPr>
              <a:t> )</a:t>
            </a:r>
            <a:endParaRPr lang="en-GB" sz="3200" b="1" dirty="0">
              <a:latin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1" y="262912"/>
            <a:ext cx="8385188" cy="1109007"/>
          </a:xfrm>
          <a:noFill/>
        </p:spPr>
        <p:txBody>
          <a:bodyPr lIns="91797" tIns="45898" rIns="91797" bIns="45898"/>
          <a:lstStyle/>
          <a:p>
            <a:r>
              <a:rPr lang="pt-BR" sz="3600" dirty="0" smtClean="0"/>
              <a:t> Sucesso ou Fracasso do Projeto 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1143" y="1620490"/>
            <a:ext cx="8315046" cy="4048833"/>
          </a:xfrm>
          <a:noFill/>
        </p:spPr>
        <p:txBody>
          <a:bodyPr lIns="91797" tIns="45898" rIns="91797" bIns="45898"/>
          <a:lstStyle/>
          <a:p>
            <a:pPr>
              <a:lnSpc>
                <a:spcPct val="90000"/>
              </a:lnSpc>
            </a:pPr>
            <a:r>
              <a:rPr lang="pt-BR" b="1" dirty="0" smtClean="0"/>
              <a:t>Fatores que contribuem para o fracasso dos projetos:</a:t>
            </a:r>
          </a:p>
          <a:p>
            <a:pPr lvl="1">
              <a:lnSpc>
                <a:spcPct val="90000"/>
              </a:lnSpc>
            </a:pPr>
            <a:r>
              <a:rPr lang="pt-BR" sz="2400" dirty="0" smtClean="0"/>
              <a:t>Requisitos e especificações inconsistentes e/ou incompletas;</a:t>
            </a:r>
          </a:p>
          <a:p>
            <a:pPr lvl="1">
              <a:lnSpc>
                <a:spcPct val="90000"/>
              </a:lnSpc>
            </a:pPr>
            <a:r>
              <a:rPr lang="pt-BR" sz="2400" dirty="0" smtClean="0"/>
              <a:t>Mudanças nos requisitos e especificações;</a:t>
            </a:r>
          </a:p>
          <a:p>
            <a:pPr lvl="1">
              <a:lnSpc>
                <a:spcPct val="90000"/>
              </a:lnSpc>
            </a:pPr>
            <a:r>
              <a:rPr lang="pt-BR" sz="2400" dirty="0" smtClean="0"/>
              <a:t>Falta de apoio da alta gerência;</a:t>
            </a:r>
          </a:p>
          <a:p>
            <a:pPr lvl="1">
              <a:lnSpc>
                <a:spcPct val="90000"/>
              </a:lnSpc>
            </a:pPr>
            <a:r>
              <a:rPr lang="pt-BR" sz="2400" dirty="0" smtClean="0"/>
              <a:t>Incompetência tecnológica e/ou novas tecnologias;</a:t>
            </a:r>
          </a:p>
          <a:p>
            <a:pPr lvl="1">
              <a:lnSpc>
                <a:spcPct val="90000"/>
              </a:lnSpc>
            </a:pPr>
            <a:r>
              <a:rPr lang="pt-BR" sz="2400" dirty="0" smtClean="0"/>
              <a:t>Falta de recursos;</a:t>
            </a:r>
          </a:p>
          <a:p>
            <a:pPr lvl="1">
              <a:lnSpc>
                <a:spcPct val="90000"/>
              </a:lnSpc>
            </a:pPr>
            <a:r>
              <a:rPr lang="pt-BR" sz="2400" dirty="0" smtClean="0"/>
              <a:t>Expectativas não realistas;</a:t>
            </a:r>
          </a:p>
          <a:p>
            <a:pPr lvl="1">
              <a:lnSpc>
                <a:spcPct val="90000"/>
              </a:lnSpc>
            </a:pPr>
            <a:r>
              <a:rPr lang="pt-BR" sz="2400" dirty="0" smtClean="0"/>
              <a:t>Objetivos não claros.</a:t>
            </a:r>
          </a:p>
          <a:p>
            <a:pPr lvl="1">
              <a:lnSpc>
                <a:spcPct val="90000"/>
              </a:lnSpc>
            </a:pPr>
            <a:endParaRPr lang="pt-BR" sz="2400" dirty="0" smtClean="0"/>
          </a:p>
          <a:p>
            <a:pPr lvl="1">
              <a:lnSpc>
                <a:spcPct val="90000"/>
              </a:lnSpc>
            </a:pPr>
            <a:endParaRPr lang="pt-BR" sz="2400" dirty="0" smtClean="0"/>
          </a:p>
          <a:p>
            <a:pPr lvl="1">
              <a:lnSpc>
                <a:spcPct val="90000"/>
              </a:lnSpc>
            </a:pPr>
            <a:endParaRPr lang="pt-BR" dirty="0" smtClean="0"/>
          </a:p>
          <a:p>
            <a:pPr lvl="1">
              <a:lnSpc>
                <a:spcPct val="90000"/>
              </a:lnSpc>
            </a:pPr>
            <a:endParaRPr lang="pt-BR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Referências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Livros</a:t>
            </a:r>
            <a:r>
              <a:rPr lang="en-US" dirty="0" smtClean="0"/>
              <a:t>: </a:t>
            </a:r>
          </a:p>
          <a:p>
            <a:pPr lvl="1"/>
            <a:r>
              <a:rPr lang="en-US" dirty="0" err="1" smtClean="0"/>
              <a:t>Engenharia</a:t>
            </a:r>
            <a:r>
              <a:rPr lang="en-US" dirty="0" smtClean="0"/>
              <a:t> de Software - Pressman – 6 </a:t>
            </a:r>
            <a:r>
              <a:rPr lang="en-US" dirty="0" err="1" smtClean="0"/>
              <a:t>edição</a:t>
            </a:r>
            <a:r>
              <a:rPr lang="en-US" dirty="0" smtClean="0"/>
              <a:t> – </a:t>
            </a:r>
            <a:r>
              <a:rPr lang="en-US" dirty="0" err="1" smtClean="0"/>
              <a:t>Capítulo</a:t>
            </a:r>
            <a:r>
              <a:rPr lang="en-US" dirty="0" smtClean="0"/>
              <a:t> 7 – pg 116 – 140</a:t>
            </a:r>
          </a:p>
          <a:p>
            <a:pPr lvl="1"/>
            <a:r>
              <a:rPr lang="pt-BR" dirty="0" smtClean="0"/>
              <a:t>Engenharia de Software, 8ª. edição. Capítulo 7 – Ian </a:t>
            </a:r>
            <a:r>
              <a:rPr lang="pt-BR" dirty="0" err="1" smtClean="0"/>
              <a:t>Sommerville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Notas</a:t>
            </a:r>
            <a:r>
              <a:rPr lang="en-US" dirty="0" smtClean="0"/>
              <a:t> de </a:t>
            </a:r>
            <a:r>
              <a:rPr lang="en-US" dirty="0" err="1" smtClean="0"/>
              <a:t>Aulas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 Prof </a:t>
            </a:r>
            <a:r>
              <a:rPr lang="en-US" dirty="0" err="1" smtClean="0"/>
              <a:t>Auxiliadora</a:t>
            </a:r>
            <a:r>
              <a:rPr lang="en-US" dirty="0" smtClean="0"/>
              <a:t> </a:t>
            </a:r>
            <a:r>
              <a:rPr lang="en-US" dirty="0" err="1" smtClean="0"/>
              <a:t>Freire</a:t>
            </a:r>
            <a:r>
              <a:rPr lang="en-US" dirty="0" smtClean="0"/>
              <a:t> – UFMA</a:t>
            </a:r>
          </a:p>
          <a:p>
            <a:pPr lvl="1"/>
            <a:r>
              <a:rPr lang="en-US" dirty="0" err="1" smtClean="0"/>
              <a:t>Jaelson</a:t>
            </a:r>
            <a:r>
              <a:rPr lang="en-US" dirty="0" smtClean="0"/>
              <a:t> Castro e </a:t>
            </a:r>
            <a:r>
              <a:rPr lang="en-US" dirty="0" err="1" smtClean="0"/>
              <a:t>Alexandre</a:t>
            </a:r>
            <a:r>
              <a:rPr lang="en-US" dirty="0" smtClean="0"/>
              <a:t> </a:t>
            </a:r>
            <a:r>
              <a:rPr lang="en-US" dirty="0" err="1" smtClean="0"/>
              <a:t>Vasconcelos</a:t>
            </a:r>
            <a:r>
              <a:rPr lang="en-US" dirty="0" smtClean="0"/>
              <a:t> - UFPE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Engenharia</a:t>
            </a:r>
            <a:r>
              <a:rPr lang="en-US" dirty="0" smtClean="0"/>
              <a:t> de </a:t>
            </a:r>
            <a:r>
              <a:rPr lang="en-US" dirty="0" err="1" smtClean="0"/>
              <a:t>Requisitos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é?</a:t>
            </a:r>
          </a:p>
          <a:p>
            <a:endParaRPr lang="en-US" dirty="0" smtClean="0"/>
          </a:p>
          <a:p>
            <a:r>
              <a:rPr lang="en-US" dirty="0" err="1" smtClean="0"/>
              <a:t>Ajuda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engenheiros</a:t>
            </a:r>
            <a:r>
              <a:rPr lang="en-US" dirty="0" smtClean="0"/>
              <a:t> de software a  </a:t>
            </a:r>
            <a:r>
              <a:rPr lang="en-US" dirty="0" err="1" smtClean="0"/>
              <a:t>entender</a:t>
            </a:r>
            <a:r>
              <a:rPr lang="en-US" dirty="0" smtClean="0"/>
              <a:t> o </a:t>
            </a:r>
            <a:r>
              <a:rPr lang="en-US" dirty="0" err="1" smtClean="0"/>
              <a:t>problema</a:t>
            </a:r>
            <a:r>
              <a:rPr lang="en-US" dirty="0" smtClean="0"/>
              <a:t> a ser </a:t>
            </a:r>
            <a:r>
              <a:rPr lang="en-US" dirty="0" err="1" smtClean="0"/>
              <a:t>trabalhado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São </a:t>
            </a:r>
            <a:r>
              <a:rPr lang="en-US" dirty="0" err="1" smtClean="0"/>
              <a:t>tarefas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auxiliam</a:t>
            </a:r>
            <a:r>
              <a:rPr lang="en-US" dirty="0" smtClean="0"/>
              <a:t> no </a:t>
            </a:r>
            <a:r>
              <a:rPr lang="en-US" dirty="0" err="1" smtClean="0"/>
              <a:t>entendimento</a:t>
            </a:r>
            <a:r>
              <a:rPr lang="en-US" dirty="0" smtClean="0"/>
              <a:t>, </a:t>
            </a:r>
            <a:r>
              <a:rPr lang="en-US" dirty="0" err="1" smtClean="0"/>
              <a:t>como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Quem</a:t>
            </a:r>
            <a:r>
              <a:rPr lang="en-US" dirty="0" smtClean="0"/>
              <a:t> </a:t>
            </a:r>
            <a:r>
              <a:rPr lang="en-US" dirty="0" err="1" smtClean="0"/>
              <a:t>irá</a:t>
            </a:r>
            <a:r>
              <a:rPr lang="en-US" dirty="0" smtClean="0"/>
              <a:t> </a:t>
            </a:r>
            <a:r>
              <a:rPr lang="en-US" dirty="0" err="1" smtClean="0"/>
              <a:t>usar</a:t>
            </a:r>
            <a:r>
              <a:rPr lang="en-US" dirty="0" smtClean="0"/>
              <a:t> e </a:t>
            </a:r>
            <a:r>
              <a:rPr lang="en-US" dirty="0" err="1" smtClean="0"/>
              <a:t>como</a:t>
            </a:r>
            <a:r>
              <a:rPr lang="en-US" dirty="0" smtClean="0"/>
              <a:t> ? </a:t>
            </a:r>
          </a:p>
          <a:p>
            <a:pPr lvl="1"/>
            <a:r>
              <a:rPr lang="en-US" dirty="0" err="1" smtClean="0"/>
              <a:t>Qual</a:t>
            </a:r>
            <a:r>
              <a:rPr lang="en-US" dirty="0" smtClean="0"/>
              <a:t> o </a:t>
            </a:r>
            <a:r>
              <a:rPr lang="en-US" dirty="0" err="1" smtClean="0"/>
              <a:t>impacto</a:t>
            </a:r>
            <a:r>
              <a:rPr lang="en-US" dirty="0" smtClean="0"/>
              <a:t> do software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empresa</a:t>
            </a:r>
            <a:r>
              <a:rPr lang="en-US" dirty="0" smtClean="0"/>
              <a:t> ?</a:t>
            </a:r>
          </a:p>
          <a:p>
            <a:pPr lvl="1"/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o </a:t>
            </a:r>
            <a:r>
              <a:rPr lang="en-US" dirty="0" err="1" smtClean="0"/>
              <a:t>cliente</a:t>
            </a:r>
            <a:r>
              <a:rPr lang="en-US" dirty="0" smtClean="0"/>
              <a:t> </a:t>
            </a:r>
            <a:r>
              <a:rPr lang="en-US" dirty="0" err="1" smtClean="0"/>
              <a:t>quer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Engenharia</a:t>
            </a:r>
            <a:r>
              <a:rPr lang="en-US" dirty="0" smtClean="0"/>
              <a:t> de </a:t>
            </a:r>
            <a:r>
              <a:rPr lang="en-US" dirty="0" err="1" smtClean="0"/>
              <a:t>Requisitos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Quem</a:t>
            </a:r>
            <a:r>
              <a:rPr lang="en-US" dirty="0" smtClean="0"/>
              <a:t> </a:t>
            </a:r>
            <a:r>
              <a:rPr lang="en-US" dirty="0" err="1" smtClean="0"/>
              <a:t>faz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err="1" smtClean="0"/>
              <a:t>Engenheiro</a:t>
            </a:r>
            <a:r>
              <a:rPr lang="en-US" dirty="0" smtClean="0"/>
              <a:t> de software (</a:t>
            </a:r>
            <a:r>
              <a:rPr lang="en-US" dirty="0" err="1" smtClean="0"/>
              <a:t>analista</a:t>
            </a:r>
            <a:r>
              <a:rPr lang="en-US" dirty="0" smtClean="0"/>
              <a:t> de TI e </a:t>
            </a:r>
            <a:r>
              <a:rPr lang="en-US" dirty="0" err="1" smtClean="0"/>
              <a:t>engenheiros</a:t>
            </a:r>
            <a:r>
              <a:rPr lang="en-US" dirty="0" smtClean="0"/>
              <a:t> de </a:t>
            </a:r>
            <a:r>
              <a:rPr lang="en-US" dirty="0" err="1" smtClean="0"/>
              <a:t>sistemas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err="1" smtClean="0"/>
              <a:t>Envolvidos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Gerentes</a:t>
            </a:r>
            <a:endParaRPr lang="en-US" dirty="0" smtClean="0"/>
          </a:p>
          <a:p>
            <a:pPr lvl="1"/>
            <a:r>
              <a:rPr lang="en-US" dirty="0" err="1" smtClean="0"/>
              <a:t>Clientes</a:t>
            </a:r>
            <a:endParaRPr lang="en-US" dirty="0" smtClean="0"/>
          </a:p>
          <a:p>
            <a:pPr lvl="1"/>
            <a:r>
              <a:rPr lang="en-US" dirty="0" err="1" smtClean="0"/>
              <a:t>Usuários</a:t>
            </a: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uxograma: Dados 8"/>
          <p:cNvSpPr/>
          <p:nvPr/>
        </p:nvSpPr>
        <p:spPr>
          <a:xfrm>
            <a:off x="7772400" y="4114800"/>
            <a:ext cx="1143000" cy="1143000"/>
          </a:xfrm>
          <a:prstGeom prst="flowChartInputOutpu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Engenharia</a:t>
            </a:r>
            <a:r>
              <a:rPr lang="en-US" dirty="0" smtClean="0"/>
              <a:t> de </a:t>
            </a:r>
            <a:r>
              <a:rPr lang="en-US" dirty="0" err="1" smtClean="0"/>
              <a:t>Requisitos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81000" y="1524000"/>
            <a:ext cx="8153400" cy="4495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importante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Quais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passos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Qual</a:t>
            </a:r>
            <a:r>
              <a:rPr lang="en-US" dirty="0" smtClean="0"/>
              <a:t> o </a:t>
            </a:r>
            <a:r>
              <a:rPr lang="en-US" dirty="0" err="1" smtClean="0"/>
              <a:t>produto</a:t>
            </a:r>
            <a:r>
              <a:rPr lang="en-US" dirty="0" smtClean="0"/>
              <a:t> do </a:t>
            </a:r>
            <a:r>
              <a:rPr lang="en-US" dirty="0" err="1" smtClean="0"/>
              <a:t>trabalho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4" name="Diagrama 3"/>
          <p:cNvGraphicFramePr/>
          <p:nvPr/>
        </p:nvGraphicFramePr>
        <p:xfrm>
          <a:off x="1524000" y="2590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1676400" y="55626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Escopo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Problema</a:t>
            </a:r>
            <a:endParaRPr lang="en-US" dirty="0"/>
          </a:p>
        </p:txBody>
      </p:sp>
      <p:sp>
        <p:nvSpPr>
          <p:cNvPr id="6" name="CaixaDeTexto 5"/>
          <p:cNvSpPr txBox="1"/>
          <p:nvPr/>
        </p:nvSpPr>
        <p:spPr>
          <a:xfrm>
            <a:off x="3733800" y="55626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Definição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Prioridades</a:t>
            </a:r>
            <a:endParaRPr lang="en-US" dirty="0"/>
          </a:p>
        </p:txBody>
      </p:sp>
      <p:sp>
        <p:nvSpPr>
          <p:cNvPr id="7" name="CaixaDeTexto 6"/>
          <p:cNvSpPr txBox="1"/>
          <p:nvPr/>
        </p:nvSpPr>
        <p:spPr>
          <a:xfrm>
            <a:off x="5791200" y="5562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err="1" smtClean="0"/>
              <a:t>Refinamento</a:t>
            </a:r>
            <a:endParaRPr lang="en-US" dirty="0"/>
          </a:p>
        </p:txBody>
      </p:sp>
      <p:cxnSp>
        <p:nvCxnSpPr>
          <p:cNvPr id="11" name="Conector reto 10"/>
          <p:cNvCxnSpPr/>
          <p:nvPr/>
        </p:nvCxnSpPr>
        <p:spPr>
          <a:xfrm>
            <a:off x="8153400" y="44196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>
            <a:off x="8077200" y="45720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>
            <a:off x="8077200" y="47244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/>
          <p:cNvCxnSpPr/>
          <p:nvPr/>
        </p:nvCxnSpPr>
        <p:spPr>
          <a:xfrm>
            <a:off x="8001000" y="48768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>
            <a:off x="8001000" y="5029200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Escopo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8153400" cy="4495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1" y="2286000"/>
            <a:ext cx="3657600" cy="2798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Espaço Reservado para Conteúdo 2"/>
          <p:cNvSpPr txBox="1">
            <a:spLocks/>
          </p:cNvSpPr>
          <p:nvPr/>
        </p:nvSpPr>
        <p:spPr>
          <a:xfrm>
            <a:off x="381000" y="1524000"/>
            <a:ext cx="8153400" cy="50292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Definição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pertence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ao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sistema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ser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desenvolvido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 o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está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a do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escopo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Char char=""/>
              <a:tabLst/>
              <a:defRPr/>
            </a:pP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lang="en-US" sz="2600" dirty="0"/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"/>
              <a:tabLst/>
              <a:defRPr/>
            </a:pPr>
            <a:endParaRPr lang="en-US" sz="2600" dirty="0"/>
          </a:p>
          <a:p>
            <a:endParaRPr lang="en-US" sz="2800" dirty="0" smtClean="0"/>
          </a:p>
          <a:p>
            <a:r>
              <a:rPr lang="en-US" sz="2800" dirty="0" smtClean="0"/>
              <a:t>“</a:t>
            </a:r>
            <a:r>
              <a:rPr lang="en-US" sz="2800" dirty="0" err="1" smtClean="0"/>
              <a:t>consiste</a:t>
            </a:r>
            <a:r>
              <a:rPr lang="en-US" sz="2800" dirty="0" smtClean="0"/>
              <a:t> </a:t>
            </a:r>
            <a:r>
              <a:rPr lang="en-US" sz="2800" dirty="0" err="1" smtClean="0"/>
              <a:t>em</a:t>
            </a:r>
            <a:r>
              <a:rPr lang="en-US" sz="2800" dirty="0" smtClean="0"/>
              <a:t> </a:t>
            </a:r>
            <a:r>
              <a:rPr lang="pt-BR" sz="2800" dirty="0" smtClean="0"/>
              <a:t>definir </a:t>
            </a:r>
            <a:r>
              <a:rPr lang="pt-BR" sz="2800" dirty="0"/>
              <a:t>quais são as funções primárias que o software deve realizar e procura delimitar a</a:t>
            </a:r>
          </a:p>
          <a:p>
            <a:r>
              <a:rPr lang="en-US" sz="2800" dirty="0" err="1"/>
              <a:t>quantidade</a:t>
            </a:r>
            <a:r>
              <a:rPr lang="en-US" sz="2800" dirty="0"/>
              <a:t> de </a:t>
            </a:r>
            <a:r>
              <a:rPr lang="en-US" sz="2800" dirty="0" err="1" smtClean="0"/>
              <a:t>funções</a:t>
            </a:r>
            <a:r>
              <a:rPr lang="en-US" sz="2800" dirty="0" smtClean="0"/>
              <a:t>.” Pressman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423</TotalTime>
  <Words>2119</Words>
  <Application>Microsoft Macintosh PowerPoint</Application>
  <PresentationFormat>On-screen Show (4:3)</PresentationFormat>
  <Paragraphs>365</Paragraphs>
  <Slides>54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Mediano</vt:lpstr>
      <vt:lpstr>Levantamento de requisitos</vt:lpstr>
      <vt:lpstr>Processo de desenvolvimento de software</vt:lpstr>
      <vt:lpstr>Níveis de erros </vt:lpstr>
      <vt:lpstr>Requisitos de um software</vt:lpstr>
      <vt:lpstr>Engenharia de Requisitos</vt:lpstr>
      <vt:lpstr>Engenharia de Requisitos</vt:lpstr>
      <vt:lpstr>Engenharia de Requisitos</vt:lpstr>
      <vt:lpstr>Engenharia de Requisitos</vt:lpstr>
      <vt:lpstr>Escopo</vt:lpstr>
      <vt:lpstr>Dificuldades no processo de extração de requisitos</vt:lpstr>
      <vt:lpstr>Stakeholders ou interessado</vt:lpstr>
      <vt:lpstr>Stakeholders ou interessado</vt:lpstr>
      <vt:lpstr>Técnicas de Levantamento de requisitos</vt:lpstr>
      <vt:lpstr>PowerPoint Presentation</vt:lpstr>
      <vt:lpstr>Entrevista</vt:lpstr>
      <vt:lpstr>Entrevistas</vt:lpstr>
      <vt:lpstr>Entrevistas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Softwares para documentar uma sessão de Brainstorm</vt:lpstr>
      <vt:lpstr>PowerPoint Presentation</vt:lpstr>
      <vt:lpstr>PowerPoint Presentation</vt:lpstr>
      <vt:lpstr>PowerPoint Presentation</vt:lpstr>
      <vt:lpstr> Sucesso ou Fracasso do Projeto </vt:lpstr>
      <vt:lpstr>Referências: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Levantamento de requisitos</dc:title>
  <dc:creator>lilian</dc:creator>
  <cp:lastModifiedBy>sdas dsad</cp:lastModifiedBy>
  <cp:revision>70</cp:revision>
  <dcterms:created xsi:type="dcterms:W3CDTF">2012-02-14T11:28:35Z</dcterms:created>
  <dcterms:modified xsi:type="dcterms:W3CDTF">2016-03-01T12:18:25Z</dcterms:modified>
</cp:coreProperties>
</file>